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5" r:id="rId5"/>
    <p:sldMasterId id="2147483693" r:id="rId6"/>
    <p:sldMasterId id="2147483712" r:id="rId7"/>
  </p:sldMasterIdLst>
  <p:notesMasterIdLst>
    <p:notesMasterId r:id="rId37"/>
  </p:notesMasterIdLst>
  <p:handoutMasterIdLst>
    <p:handoutMasterId r:id="rId38"/>
  </p:handoutMasterIdLst>
  <p:sldIdLst>
    <p:sldId id="2126987989" r:id="rId8"/>
    <p:sldId id="2126987990" r:id="rId9"/>
    <p:sldId id="2126987998" r:id="rId10"/>
    <p:sldId id="2126988001" r:id="rId11"/>
    <p:sldId id="2126988000" r:id="rId12"/>
    <p:sldId id="2126987983" r:id="rId13"/>
    <p:sldId id="486" r:id="rId14"/>
    <p:sldId id="2126987996" r:id="rId15"/>
    <p:sldId id="2126987995" r:id="rId16"/>
    <p:sldId id="307" r:id="rId17"/>
    <p:sldId id="2126987978" r:id="rId18"/>
    <p:sldId id="475" r:id="rId19"/>
    <p:sldId id="2126988004" r:id="rId20"/>
    <p:sldId id="2126988006" r:id="rId21"/>
    <p:sldId id="2126987980" r:id="rId22"/>
    <p:sldId id="2126987982" r:id="rId23"/>
    <p:sldId id="2126987988" r:id="rId24"/>
    <p:sldId id="2126987997" r:id="rId25"/>
    <p:sldId id="2126987984" r:id="rId26"/>
    <p:sldId id="2126987999" r:id="rId27"/>
    <p:sldId id="304" r:id="rId28"/>
    <p:sldId id="2126988002" r:id="rId29"/>
    <p:sldId id="2126988003" r:id="rId30"/>
    <p:sldId id="270" r:id="rId31"/>
    <p:sldId id="268" r:id="rId32"/>
    <p:sldId id="2126987991" r:id="rId33"/>
    <p:sldId id="2126987992" r:id="rId34"/>
    <p:sldId id="291" r:id="rId35"/>
    <p:sldId id="2126988008" r:id="rId36"/>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80567" autoAdjust="0"/>
  </p:normalViewPr>
  <p:slideViewPr>
    <p:cSldViewPr snapToGrid="0">
      <p:cViewPr varScale="1">
        <p:scale>
          <a:sx n="92" d="100"/>
          <a:sy n="92" d="100"/>
        </p:scale>
        <p:origin x="1356"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A90745-DBA4-C765-C307-792E2B365BDF}"/>
              </a:ext>
            </a:extLst>
          </p:cNvPr>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5F5DAF5-9EEF-4483-2AB2-4020A9949493}"/>
              </a:ext>
            </a:extLst>
          </p:cNvPr>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C034CDBC-FBF2-4E54-BC4C-0DF60B860262}" type="datetimeFigureOut">
              <a:rPr lang="en-GB" smtClean="0"/>
              <a:t>05/06/2024</a:t>
            </a:fld>
            <a:endParaRPr lang="en-GB"/>
          </a:p>
        </p:txBody>
      </p:sp>
      <p:sp>
        <p:nvSpPr>
          <p:cNvPr id="4" name="Footer Placeholder 3">
            <a:extLst>
              <a:ext uri="{FF2B5EF4-FFF2-40B4-BE49-F238E27FC236}">
                <a16:creationId xmlns:a16="http://schemas.microsoft.com/office/drawing/2014/main" id="{39E1756C-4340-04AA-0445-B6400E7394C9}"/>
              </a:ext>
            </a:extLst>
          </p:cNvPr>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A51AC13-0C1E-1474-1DBF-79C91676E930}"/>
              </a:ext>
            </a:extLst>
          </p:cNvPr>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69580C15-BB0B-433A-899A-BFAA37C6654A}" type="slidenum">
              <a:rPr lang="en-GB" smtClean="0"/>
              <a:t>‹#›</a:t>
            </a:fld>
            <a:endParaRPr lang="en-GB"/>
          </a:p>
        </p:txBody>
      </p:sp>
    </p:spTree>
    <p:extLst>
      <p:ext uri="{BB962C8B-B14F-4D97-AF65-F5344CB8AC3E}">
        <p14:creationId xmlns:p14="http://schemas.microsoft.com/office/powerpoint/2010/main" val="560865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A1CC4EAA-C2F5-4B91-8879-9CF40777DD8F}" type="datetimeFigureOut">
              <a:rPr lang="en-GB" smtClean="0"/>
              <a:t>05/06/2024</a:t>
            </a:fld>
            <a:endParaRPr lang="en-GB"/>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E8D59902-2C8B-4DC7-8E05-D309B315B1DF}" type="slidenum">
              <a:rPr lang="en-GB" smtClean="0"/>
              <a:t>‹#›</a:t>
            </a:fld>
            <a:endParaRPr lang="en-GB"/>
          </a:p>
        </p:txBody>
      </p:sp>
    </p:spTree>
    <p:extLst>
      <p:ext uri="{BB962C8B-B14F-4D97-AF65-F5344CB8AC3E}">
        <p14:creationId xmlns:p14="http://schemas.microsoft.com/office/powerpoint/2010/main" val="3690839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D59902-2C8B-4DC7-8E05-D309B315B1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9420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D59902-2C8B-4DC7-8E05-D309B315B1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9946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Approach and rationale: </a:t>
            </a:r>
          </a:p>
          <a:p>
            <a:endParaRPr lang="en-US" b="1" dirty="0"/>
          </a:p>
          <a:p>
            <a:pPr marL="171450" indent="-171450">
              <a:buFont typeface="Arial" panose="020B0604020202020204" pitchFamily="34" charset="0"/>
              <a:buChar char="•"/>
            </a:pPr>
            <a:r>
              <a:rPr lang="en-US" b="1" dirty="0"/>
              <a:t>We are consolidating NU Futures and </a:t>
            </a:r>
            <a:r>
              <a:rPr lang="en-US" b="1" dirty="0" err="1"/>
              <a:t>NUAcT</a:t>
            </a:r>
            <a:r>
              <a:rPr lang="en-US" b="1" dirty="0"/>
              <a:t> </a:t>
            </a:r>
            <a:r>
              <a:rPr lang="en-US" dirty="0"/>
              <a:t>with the aim of </a:t>
            </a:r>
            <a:r>
              <a:rPr lang="en-GB" dirty="0"/>
              <a:t>recruiting candidates with outstanding academic potential and/or track records to shape the future of Newcastle University’s research, innovation and education excellence. This builds on the existing recruitment programmes for Newcastle University Academic Track (</a:t>
            </a:r>
            <a:r>
              <a:rPr lang="en-GB" dirty="0" err="1"/>
              <a:t>NUAcT</a:t>
            </a:r>
            <a:r>
              <a:rPr lang="en-GB" dirty="0"/>
              <a:t>) fellowships (at postdoctoral level) and NU Futures (for more established academics). We are amalgamating NU Futures and </a:t>
            </a:r>
            <a:r>
              <a:rPr lang="en-GB" dirty="0" err="1"/>
              <a:t>NUAcT</a:t>
            </a:r>
            <a:r>
              <a:rPr lang="en-GB" dirty="0"/>
              <a:t> in order to attract and retain academic talent from across career stages </a:t>
            </a:r>
            <a:endParaRPr lang="en-GB" dirty="0">
              <a:ea typeface="Calibri"/>
              <a:cs typeface="Calibri"/>
            </a:endParaRPr>
          </a:p>
          <a:p>
            <a:pPr marL="171450" indent="-171450">
              <a:buFont typeface="Arial" panose="020B0604020202020204" pitchFamily="34" charset="0"/>
              <a:buChar char="•"/>
            </a:pPr>
            <a:r>
              <a:rPr lang="en-GB" b="1" dirty="0"/>
              <a:t>Combining the two schemes will give us the flexibility to appoint outstanding candidates </a:t>
            </a:r>
            <a:r>
              <a:rPr lang="en-GB" dirty="0"/>
              <a:t>at whatever career stage is most appropriate, dependent on the pool of applicants and the identified needs of the University and host units.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We will be recruiting to targeting opportunity areas of strategic opportunit</a:t>
            </a:r>
            <a:r>
              <a:rPr lang="en-GB" dirty="0"/>
              <a:t>y – this scheme represents one of the ways we are using the NU Shape process to invest in our strategy. These will be carefully identified in consultation with academic units and Faculties, drawing upon the NU Shape programme. </a:t>
            </a:r>
          </a:p>
          <a:p>
            <a:pPr marL="171450" indent="-171450">
              <a:buFont typeface="Arial" panose="020B0604020202020204" pitchFamily="34" charset="0"/>
              <a:buChar char="•"/>
            </a:pPr>
            <a:r>
              <a:rPr lang="en-GB" b="1" dirty="0"/>
              <a:t>This aim will be to ensure the strategic development of the University’s research, innovation and teaching in the short, medium and long term</a:t>
            </a:r>
            <a:r>
              <a:rPr lang="en-GB" dirty="0"/>
              <a:t>. The scale at which we recruit can be dialled up or down depending on a range of factors, including the University’s developing financial position. We are aiming to recruit approx. 45 new NU Futures appointments over five years, beginning with 10 in 2024/25. </a:t>
            </a:r>
          </a:p>
          <a:p>
            <a:pPr marL="171450" indent="-171450">
              <a:buFont typeface="Arial" panose="020B0604020202020204" pitchFamily="34" charset="0"/>
              <a:buChar char="•"/>
            </a:pPr>
            <a:r>
              <a:rPr lang="en-GB" b="1" dirty="0"/>
              <a:t>Planned recruitment of research leaders is one of the main levers we have at our disposal to affect the future direction of the University</a:t>
            </a:r>
            <a:r>
              <a:rPr lang="en-GB" dirty="0"/>
              <a:t>, to fulfil the commitments of our Education, Research &amp; Innovation, Global, and Engagement strategies. NU Futures will use strategic funds to pump-prime investment in our people in the areas in which the University hopes to be leading across the next decade and more. </a:t>
            </a:r>
          </a:p>
          <a:p>
            <a:pPr marL="171450" indent="-171450">
              <a:buFont typeface="Arial" panose="020B0604020202020204" pitchFamily="34" charset="0"/>
              <a:buChar char="•"/>
            </a:pPr>
            <a:r>
              <a:rPr lang="en-GB" dirty="0"/>
              <a:t>As previously conceived and instituted, </a:t>
            </a:r>
            <a:r>
              <a:rPr lang="en-GB" b="1" dirty="0" err="1"/>
              <a:t>NUAcT</a:t>
            </a:r>
            <a:r>
              <a:rPr lang="en-GB" b="1" dirty="0"/>
              <a:t> and NU Futures did not always support the specific strategic priorities of University or individual units. </a:t>
            </a:r>
          </a:p>
          <a:p>
            <a:pPr marL="171450" indent="-171450">
              <a:buFont typeface="Arial" panose="020B0604020202020204" pitchFamily="34" charset="0"/>
              <a:buChar char="•"/>
            </a:pPr>
            <a:r>
              <a:rPr lang="en-GB" b="1" dirty="0"/>
              <a:t>This scheme ensures that we are competitive with our Russell Group counterparts, </a:t>
            </a:r>
            <a:r>
              <a:rPr lang="en-GB" dirty="0"/>
              <a:t>many of whom have cluster hire schemes of a similar nature, in a way that enables us to maximise the University’s limited budgets. Operational budgets will be under pressure during 24/25 and beyond, with opportunities to recruit future colleagues limited. However, there is a risk that if we pause efforts to build a pipeline of academic colleagues across grades, we will lose our competitive research power and fall behind in research </a:t>
            </a:r>
            <a:r>
              <a:rPr lang="en-GB" dirty="0" err="1"/>
              <a:t>intensivity</a:t>
            </a:r>
            <a:r>
              <a:rPr lang="en-GB" dirty="0"/>
              <a:t>. This will be detrimental to our performance in REF2029 and to our global reputation, as well as to our capacity to sustain our recent growth of research income. </a:t>
            </a:r>
            <a:r>
              <a:rPr lang="en-GB" b="1" dirty="0"/>
              <a:t>Even in the challenging financial circumstances affecting the whole sector, other universities, both inside and outside the Russell Group, have recently launched recruitment campaigns that will help to set them apart</a:t>
            </a:r>
          </a:p>
          <a:p>
            <a:pPr marL="171450" indent="-171450">
              <a:buFont typeface="Arial" panose="020B0604020202020204" pitchFamily="34" charset="0"/>
              <a:buChar char="•"/>
            </a:pPr>
            <a:r>
              <a:rPr lang="en-GB" b="1" dirty="0"/>
              <a:t>The scheme will be open to internal candidates where the opportunity is distinctly different the candidate’s current trajectory. </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Benefits: </a:t>
            </a:r>
          </a:p>
          <a:p>
            <a:pPr marL="171450" indent="-171450">
              <a:buFont typeface="Arial" panose="020B0604020202020204" pitchFamily="34" charset="0"/>
              <a:buChar char="•"/>
            </a:pPr>
            <a:r>
              <a:rPr lang="en-US" b="1" dirty="0"/>
              <a:t>Building a positive research and education culture: </a:t>
            </a:r>
            <a:r>
              <a:rPr lang="en-GB" dirty="0"/>
              <a:t>The refreshed scheme would retain our commitment to Equality, Diversity and Inclusion, as embedded in the </a:t>
            </a:r>
            <a:r>
              <a:rPr lang="en-GB" dirty="0" err="1"/>
              <a:t>NUAcT</a:t>
            </a:r>
            <a:r>
              <a:rPr lang="en-GB" dirty="0"/>
              <a:t> scheme, continuing to develop application processes that remain sector-leading in terms of EDI with the aim of recruiting a diverse cohort of existing and future leaders. By promoting the scheme to academics across career stages, we can build collaborative, collegial and interdisciplinary teams. Through recruiting at a cohort level in this way, and building on our existing commitments to research culture as embedded in the </a:t>
            </a:r>
            <a:r>
              <a:rPr lang="en-GB" dirty="0" err="1"/>
              <a:t>NUAcT</a:t>
            </a:r>
            <a:r>
              <a:rPr lang="en-GB" dirty="0"/>
              <a:t> scheme, we can achieve a more diverse community through delivering a supportive application process for colleagues with protected characteristics, and colleagues who have pursued non-standard career routes</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Building on the success of </a:t>
            </a:r>
            <a:r>
              <a:rPr lang="en-GB" b="1" dirty="0" err="1"/>
              <a:t>NUAcT</a:t>
            </a:r>
            <a:r>
              <a:rPr lang="en-GB" b="1" dirty="0"/>
              <a:t> </a:t>
            </a:r>
          </a:p>
          <a:p>
            <a:pPr marL="0" indent="0">
              <a:buFont typeface="Arial" panose="020B0604020202020204" pitchFamily="34" charset="0"/>
              <a:buNone/>
            </a:pPr>
            <a:r>
              <a:rPr lang="en-GB" dirty="0"/>
              <a:t>Since its launch, the scheme will have recruited 70 fellows in a wide range of disciplinary areas through a range of open and targeted recruitment calls. We have a thriving community of fellows securing competitive funding, forging international collaborations and commercial partnerships, making significant policy impacts, leading Newcastle University Centres of Research Excellence, and enriching our collaborative, collegial and multidisciplinary research culture. Our fellows have: • secured &gt;£22m in grant funding awards with a high success rate of applications (64%); • succeeded in some of the most competitive and high-profile funding schemes, including 13 external fellowships, 3 UKRI Future Leaders Fellowships and success in Horizon Europe; • achieved an impressive rate of progression through our University-wide promotion process: 15 promotions overall, including one to Professor, three to Reader, and 11 to Principal Research Associate; • been a crucial element in our wider endeavours to build a more equitable, inclusive and collaborative research culture.</a:t>
            </a:r>
            <a:endParaRPr lang="en-US" b="1" dirty="0"/>
          </a:p>
          <a:p>
            <a:endParaRPr lang="en-GB" dirty="0"/>
          </a:p>
        </p:txBody>
      </p:sp>
      <p:sp>
        <p:nvSpPr>
          <p:cNvPr id="4" name="Slide Number Placeholder 3"/>
          <p:cNvSpPr>
            <a:spLocks noGrp="1"/>
          </p:cNvSpPr>
          <p:nvPr>
            <p:ph type="sldNum" sz="quarter" idx="5"/>
          </p:nvPr>
        </p:nvSpPr>
        <p:spPr/>
        <p:txBody>
          <a:bodyPr/>
          <a:lstStyle/>
          <a:p>
            <a:fld id="{E8D59902-2C8B-4DC7-8E05-D309B315B1DF}" type="slidenum">
              <a:rPr lang="en-GB" smtClean="0"/>
              <a:t>26</a:t>
            </a:fld>
            <a:endParaRPr lang="en-GB"/>
          </a:p>
        </p:txBody>
      </p:sp>
    </p:spTree>
    <p:extLst>
      <p:ext uri="{BB962C8B-B14F-4D97-AF65-F5344CB8AC3E}">
        <p14:creationId xmlns:p14="http://schemas.microsoft.com/office/powerpoint/2010/main" val="1451997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Approach to renewal:</a:t>
            </a:r>
            <a:endParaRPr lang="en-GB"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GB" sz="1800" b="0" i="0" u="none" strike="noStrike" baseline="0" dirty="0">
                <a:solidFill>
                  <a:srgbClr val="000000"/>
                </a:solidFill>
                <a:latin typeface="Calibri" panose="020F0502020204030204" pitchFamily="34" charset="0"/>
              </a:rPr>
              <a:t>The first Newcastle University Centres of Research Excellence (</a:t>
            </a:r>
            <a:r>
              <a:rPr lang="en-GB" sz="1800" b="0" i="0" u="none" strike="noStrike" baseline="0" dirty="0" err="1">
                <a:solidFill>
                  <a:srgbClr val="000000"/>
                </a:solidFill>
                <a:latin typeface="Calibri" panose="020F0502020204030204" pitchFamily="34" charset="0"/>
              </a:rPr>
              <a:t>NUCoREs</a:t>
            </a:r>
            <a:r>
              <a:rPr lang="en-GB" sz="1800" b="0" i="0" u="none" strike="noStrike" baseline="0" dirty="0">
                <a:solidFill>
                  <a:srgbClr val="000000"/>
                </a:solidFill>
                <a:latin typeface="Calibri" panose="020F0502020204030204" pitchFamily="34" charset="0"/>
              </a:rPr>
              <a:t>) will have been operating for 5 years during the academic year of 23/24. </a:t>
            </a:r>
          </a:p>
          <a:p>
            <a:pPr marL="285750" indent="-285750">
              <a:buFont typeface="Arial" panose="020B0604020202020204" pitchFamily="34" charset="0"/>
              <a:buChar char="•"/>
            </a:pPr>
            <a:r>
              <a:rPr lang="en-GB" sz="1800" b="0" i="0" u="none" strike="noStrike" baseline="0" dirty="0">
                <a:solidFill>
                  <a:srgbClr val="000000"/>
                </a:solidFill>
                <a:latin typeface="Calibri" panose="020F0502020204030204" pitchFamily="34" charset="0"/>
              </a:rPr>
              <a:t>In recognition that the external research ecosystem, and internal groupings, structures and personnel, may have changed in that time, Centres approaching this 5-year milestone will be invited to renew and refresh for a further 5 years</a:t>
            </a:r>
          </a:p>
          <a:p>
            <a:pPr marL="285750" indent="-285750">
              <a:buFont typeface="Arial" panose="020B0604020202020204" pitchFamily="34" charset="0"/>
              <a:buChar char="•"/>
            </a:pPr>
            <a:r>
              <a:rPr lang="en-GB" sz="1800" b="0" i="0" u="none" strike="noStrike" baseline="0" dirty="0">
                <a:solidFill>
                  <a:srgbClr val="000000"/>
                </a:solidFill>
                <a:latin typeface="Calibri" panose="020F0502020204030204" pitchFamily="34" charset="0"/>
              </a:rPr>
              <a:t>The process is designed to be supportive and to enable the Centre to thrive in the future by being further attuned to internal and external opportunities. </a:t>
            </a:r>
          </a:p>
          <a:p>
            <a:pPr marL="285750" indent="-285750">
              <a:buFont typeface="Arial" panose="020B0604020202020204" pitchFamily="34" charset="0"/>
              <a:buChar char="•"/>
            </a:pPr>
            <a:r>
              <a:rPr lang="en-GB" sz="1800" b="0" i="0" u="none" strike="noStrike" baseline="0" dirty="0">
                <a:solidFill>
                  <a:srgbClr val="000000"/>
                </a:solidFill>
                <a:latin typeface="Calibri" panose="020F0502020204030204" pitchFamily="34" charset="0"/>
              </a:rPr>
              <a:t>The renewal process will provide an opportunity for the Centre to refresh its vision for future success, and provide a platform for the Centre to articulate what it needs to succeed. </a:t>
            </a:r>
          </a:p>
          <a:p>
            <a:pPr marL="285750" indent="-285750">
              <a:buFont typeface="Arial" panose="020B0604020202020204" pitchFamily="34" charset="0"/>
              <a:buChar char="•"/>
            </a:pPr>
            <a:endParaRPr lang="en-GB" sz="1800" b="0" i="0" u="none" strike="noStrike" baseline="0" dirty="0">
              <a:solidFill>
                <a:srgbClr val="000000"/>
              </a:solidFill>
              <a:latin typeface="Calibri" panose="020F0502020204030204" pitchFamily="34" charset="0"/>
            </a:endParaRPr>
          </a:p>
          <a:p>
            <a:r>
              <a:rPr lang="en-US" dirty="0"/>
              <a:t>Approach to renewal:</a:t>
            </a:r>
            <a:endParaRPr lang="en-GB" sz="12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GB" sz="1200" b="0" i="0" u="none" strike="noStrike" baseline="0" dirty="0">
                <a:solidFill>
                  <a:srgbClr val="000000"/>
                </a:solidFill>
                <a:latin typeface="Calibri" panose="020F0502020204030204" pitchFamily="34" charset="0"/>
              </a:rPr>
              <a:t>What are </a:t>
            </a:r>
            <a:r>
              <a:rPr lang="en-GB" sz="1200" b="0" i="0" u="none" strike="noStrike" baseline="0" dirty="0" err="1">
                <a:solidFill>
                  <a:srgbClr val="000000"/>
                </a:solidFill>
                <a:latin typeface="Calibri" panose="020F0502020204030204" pitchFamily="34" charset="0"/>
              </a:rPr>
              <a:t>NUCoREs</a:t>
            </a:r>
            <a:r>
              <a:rPr lang="en-GB" sz="1200" b="0" i="0" u="none" strike="noStrike" baseline="0" dirty="0">
                <a:solidFill>
                  <a:srgbClr val="000000"/>
                </a:solidFill>
                <a:latin typeface="Calibri" panose="020F0502020204030204" pitchFamily="34" charset="0"/>
              </a:rPr>
              <a:t>? They represent diverse teams of colleagues who are delivering important research missions, bringing colleagues together from across our three Faculties. We have 16 Centres. </a:t>
            </a:r>
          </a:p>
          <a:p>
            <a:pPr marL="285750" indent="-285750">
              <a:buFont typeface="Arial" panose="020B0604020202020204" pitchFamily="34" charset="0"/>
              <a:buChar char="•"/>
            </a:pPr>
            <a:r>
              <a:rPr lang="en-GB" sz="1200" b="0" i="0" u="none" strike="noStrike" baseline="0" dirty="0">
                <a:solidFill>
                  <a:srgbClr val="000000"/>
                </a:solidFill>
                <a:latin typeface="Calibri" panose="020F0502020204030204" pitchFamily="34" charset="0"/>
              </a:rPr>
              <a:t>The first Newcastle University Centres of Research Excellence (</a:t>
            </a:r>
            <a:r>
              <a:rPr lang="en-GB" sz="1200" b="0" i="0" u="none" strike="noStrike" baseline="0" dirty="0" err="1">
                <a:solidFill>
                  <a:srgbClr val="000000"/>
                </a:solidFill>
                <a:latin typeface="Calibri" panose="020F0502020204030204" pitchFamily="34" charset="0"/>
              </a:rPr>
              <a:t>NUCoREs</a:t>
            </a:r>
            <a:r>
              <a:rPr lang="en-GB" sz="1200" b="0" i="0" u="none" strike="noStrike" baseline="0" dirty="0">
                <a:solidFill>
                  <a:srgbClr val="000000"/>
                </a:solidFill>
                <a:latin typeface="Calibri" panose="020F0502020204030204" pitchFamily="34" charset="0"/>
              </a:rPr>
              <a:t>) will have been operating for 5 years during the academic year of 23/24. </a:t>
            </a:r>
          </a:p>
          <a:p>
            <a:pPr marL="285750" indent="-285750">
              <a:buFont typeface="Arial" panose="020B0604020202020204" pitchFamily="34" charset="0"/>
              <a:buChar char="•"/>
            </a:pPr>
            <a:r>
              <a:rPr lang="en-GB" sz="1200" b="0" i="0" u="none" strike="noStrike" baseline="0" dirty="0">
                <a:solidFill>
                  <a:srgbClr val="000000"/>
                </a:solidFill>
                <a:latin typeface="Calibri" panose="020F0502020204030204" pitchFamily="34" charset="0"/>
              </a:rPr>
              <a:t>In recognition that the external research ecosystem, and internal groupings, structures and personnel, may have changed in that time, Centres approaching this 5-year milestone will be invited to renew and refresh for a further 5 years</a:t>
            </a:r>
          </a:p>
          <a:p>
            <a:pPr marL="285750" indent="-285750">
              <a:buFont typeface="Arial" panose="020B0604020202020204" pitchFamily="34" charset="0"/>
              <a:buChar char="•"/>
            </a:pPr>
            <a:r>
              <a:rPr lang="en-GB" sz="1200" b="0" i="0" u="none" strike="noStrike" baseline="0" dirty="0">
                <a:solidFill>
                  <a:srgbClr val="000000"/>
                </a:solidFill>
                <a:latin typeface="Calibri" panose="020F0502020204030204" pitchFamily="34" charset="0"/>
              </a:rPr>
              <a:t>The process is designed to be supportive and to enable the Centre to thrive in the future by being further attuned to internal and external opportunities. </a:t>
            </a:r>
          </a:p>
          <a:p>
            <a:pPr marL="285750" indent="-285750">
              <a:buFont typeface="Arial" panose="020B0604020202020204" pitchFamily="34" charset="0"/>
              <a:buChar char="•"/>
            </a:pPr>
            <a:r>
              <a:rPr lang="en-GB" sz="1200" b="0" i="0" u="none" strike="noStrike" baseline="0" dirty="0">
                <a:solidFill>
                  <a:srgbClr val="000000"/>
                </a:solidFill>
                <a:latin typeface="Calibri" panose="020F0502020204030204" pitchFamily="34" charset="0"/>
              </a:rPr>
              <a:t>The renewal process provides an opportunity for the Centre to refresh its vision for future success, and provide a platform for the Centre to articulate what it needs to succeed. </a:t>
            </a:r>
          </a:p>
          <a:p>
            <a:pPr marL="285750" indent="-285750">
              <a:buFont typeface="Arial" panose="020B0604020202020204" pitchFamily="34" charset="0"/>
              <a:buChar char="•"/>
            </a:pPr>
            <a:r>
              <a:rPr lang="en-GB" sz="1200" b="0" i="0" u="none" strike="noStrike" baseline="0" dirty="0">
                <a:solidFill>
                  <a:srgbClr val="000000"/>
                </a:solidFill>
                <a:latin typeface="Calibri" panose="020F0502020204030204" pitchFamily="34" charset="0"/>
              </a:rPr>
              <a:t>This year, Heritage, Data, and Energy </a:t>
            </a:r>
            <a:r>
              <a:rPr lang="en-GB" sz="1200" b="0" i="0" u="none" strike="noStrike" baseline="0" dirty="0" err="1">
                <a:solidFill>
                  <a:srgbClr val="000000"/>
                </a:solidFill>
                <a:latin typeface="Calibri" panose="020F0502020204030204" pitchFamily="34" charset="0"/>
              </a:rPr>
              <a:t>NUCoREs</a:t>
            </a:r>
            <a:r>
              <a:rPr lang="en-GB" sz="1200" b="0" i="0" u="none" strike="noStrike" baseline="0" dirty="0">
                <a:solidFill>
                  <a:srgbClr val="000000"/>
                </a:solidFill>
                <a:latin typeface="Calibri" panose="020F0502020204030204" pitchFamily="34" charset="0"/>
              </a:rPr>
              <a:t> are all going through the renewal process which will conclude in the Summer</a:t>
            </a:r>
          </a:p>
          <a:p>
            <a:pPr marL="285750" indent="-285750">
              <a:buFont typeface="Arial" panose="020B0604020202020204" pitchFamily="34" charset="0"/>
              <a:buChar char="•"/>
            </a:pPr>
            <a:r>
              <a:rPr lang="en-GB" sz="1200" b="0" i="0" u="none" strike="noStrike" baseline="0" dirty="0">
                <a:solidFill>
                  <a:srgbClr val="000000"/>
                </a:solidFill>
                <a:latin typeface="Calibri" panose="020F0502020204030204" pitchFamily="34" charset="0"/>
              </a:rPr>
              <a:t>Whilst many Centres will want to retain many of these original characteristics, we want to give freedom for the Centres to conceptualise their own vision, determining for themselves what successful delivery of their vision looks like. There will not be a ‘one-size-fits-all’ model and the Centre will be best placed to judge how their success will be measured </a:t>
            </a:r>
          </a:p>
          <a:p>
            <a:pPr marL="285750" indent="-285750">
              <a:buFont typeface="Arial" panose="020B0604020202020204" pitchFamily="34" charset="0"/>
              <a:buChar char="•"/>
            </a:pPr>
            <a:r>
              <a:rPr lang="en-GB" sz="1200" b="0" i="0" u="none" strike="noStrike" baseline="0" dirty="0">
                <a:solidFill>
                  <a:srgbClr val="000000"/>
                </a:solidFill>
                <a:latin typeface="Calibri" panose="020F0502020204030204" pitchFamily="34" charset="0"/>
              </a:rPr>
              <a:t>The process will also further embed the Centres within the University’s evolving strategic planning. The NU Shape agenda provides an opportunity to align the Centres’ priorities with those of the wider University, and to enable us to better work together across structural boundaries which can be challenging to navigate. </a:t>
            </a:r>
          </a:p>
          <a:p>
            <a:pPr marL="0" indent="0">
              <a:buFont typeface="Arial" panose="020B0604020202020204" pitchFamily="34" charset="0"/>
              <a:buNone/>
            </a:pPr>
            <a:endParaRPr lang="en-GB" sz="1200" b="0" i="0" u="none" strike="noStrike" baseline="0" dirty="0">
              <a:solidFill>
                <a:srgbClr val="000000"/>
              </a:solidFill>
              <a:latin typeface="Calibri" panose="020F0502020204030204" pitchFamily="34" charset="0"/>
            </a:endParaRPr>
          </a:p>
          <a:p>
            <a:pPr marL="0" indent="0">
              <a:buFont typeface="Arial" panose="020B0604020202020204" pitchFamily="34" charset="0"/>
              <a:buNone/>
            </a:pPr>
            <a:r>
              <a:rPr lang="en-GB" sz="1200" b="1" i="0" u="none" strike="noStrike" baseline="0" dirty="0">
                <a:solidFill>
                  <a:srgbClr val="000000"/>
                </a:solidFill>
                <a:latin typeface="Calibri" panose="020F0502020204030204" pitchFamily="34" charset="0"/>
              </a:rPr>
              <a:t>Success and contributions</a:t>
            </a:r>
          </a:p>
          <a:p>
            <a:pPr marL="285750" indent="-285750">
              <a:buFont typeface="Arial" panose="020B0604020202020204" pitchFamily="34" charset="0"/>
              <a:buChar char="•"/>
            </a:pPr>
            <a:r>
              <a:rPr lang="en-GB" sz="1200" b="0" i="0" u="none" strike="noStrike" baseline="0" dirty="0" err="1">
                <a:solidFill>
                  <a:srgbClr val="000000"/>
                </a:solidFill>
                <a:latin typeface="Calibri" panose="020F0502020204030204" pitchFamily="34" charset="0"/>
              </a:rPr>
              <a:t>NUCoREs</a:t>
            </a:r>
            <a:r>
              <a:rPr lang="en-GB" sz="1200" b="0" i="0" u="none" strike="noStrike" baseline="0" dirty="0">
                <a:solidFill>
                  <a:srgbClr val="000000"/>
                </a:solidFill>
                <a:latin typeface="Calibri" panose="020F0502020204030204" pitchFamily="34" charset="0"/>
              </a:rPr>
              <a:t> are making a significant contribution to our research culture here at Newcastle University – bringing colleagues together from across disciplines to respond to challenges, and supporting the development of colleagues at all career stages  across the 16 different research areas. </a:t>
            </a:r>
          </a:p>
          <a:p>
            <a:pPr marL="285750" indent="-285750">
              <a:buFont typeface="Arial" panose="020B0604020202020204" pitchFamily="34" charset="0"/>
              <a:buChar char="•"/>
            </a:pPr>
            <a:r>
              <a:rPr lang="en-GB" sz="1200" b="0" i="0" u="none" strike="noStrike" baseline="0" dirty="0">
                <a:solidFill>
                  <a:srgbClr val="000000"/>
                </a:solidFill>
                <a:latin typeface="Calibri" panose="020F0502020204030204" pitchFamily="34" charset="0"/>
              </a:rPr>
              <a:t>Recent successes – this is by no means an exhaustive list of examples of the </a:t>
            </a:r>
            <a:r>
              <a:rPr lang="en-GB" sz="1200" b="0" i="0" u="none" strike="noStrike" baseline="0" dirty="0" err="1">
                <a:solidFill>
                  <a:srgbClr val="000000"/>
                </a:solidFill>
                <a:latin typeface="Calibri" panose="020F0502020204030204" pitchFamily="34" charset="0"/>
              </a:rPr>
              <a:t>NUCoRE’s</a:t>
            </a:r>
            <a:r>
              <a:rPr lang="en-GB" sz="1200" b="0" i="0" u="none" strike="noStrike" baseline="0" dirty="0">
                <a:solidFill>
                  <a:srgbClr val="000000"/>
                </a:solidFill>
                <a:latin typeface="Calibri" panose="020F0502020204030204" pitchFamily="34" charset="0"/>
              </a:rPr>
              <a:t> successes, but the logos here represent where </a:t>
            </a:r>
            <a:r>
              <a:rPr lang="en-GB" sz="1200" b="0" i="0" u="none" strike="noStrike" baseline="0" dirty="0" err="1">
                <a:solidFill>
                  <a:srgbClr val="000000"/>
                </a:solidFill>
                <a:latin typeface="Calibri" panose="020F0502020204030204" pitchFamily="34" charset="0"/>
              </a:rPr>
              <a:t>NUCoREs</a:t>
            </a:r>
            <a:r>
              <a:rPr lang="en-GB" sz="1200" b="0" i="0" u="none" strike="noStrike" baseline="0" dirty="0">
                <a:solidFill>
                  <a:srgbClr val="000000"/>
                </a:solidFill>
                <a:latin typeface="Calibri" panose="020F0502020204030204" pitchFamily="34" charset="0"/>
              </a:rPr>
              <a:t> recent contributions and successes. </a:t>
            </a:r>
            <a:r>
              <a:rPr lang="en-GB" sz="1200" b="0" i="0" u="none" strike="noStrike" baseline="0" dirty="0" err="1">
                <a:solidFill>
                  <a:srgbClr val="000000"/>
                </a:solidFill>
                <a:latin typeface="Calibri" panose="020F0502020204030204" pitchFamily="34" charset="0"/>
              </a:rPr>
              <a:t>NUCoREs</a:t>
            </a:r>
            <a:r>
              <a:rPr lang="en-GB" sz="1200" b="0" i="0" u="none" strike="noStrike" baseline="0" dirty="0">
                <a:solidFill>
                  <a:srgbClr val="000000"/>
                </a:solidFill>
                <a:latin typeface="Calibri" panose="020F0502020204030204" pitchFamily="34" charset="0"/>
              </a:rPr>
              <a:t> have enabled research funding success, such as via the £14m UK Rare Disease Platform, the recent renewal of the National Cyber Security Centre which gives the University exclusive access to research resources in this field of research. </a:t>
            </a:r>
            <a:r>
              <a:rPr lang="en-GB" sz="1200" b="0" i="0" u="none" strike="noStrike" baseline="0" dirty="0" err="1">
                <a:solidFill>
                  <a:srgbClr val="000000"/>
                </a:solidFill>
                <a:latin typeface="Calibri" panose="020F0502020204030204" pitchFamily="34" charset="0"/>
              </a:rPr>
              <a:t>NUCoREs</a:t>
            </a:r>
            <a:r>
              <a:rPr lang="en-GB" sz="1200" b="0" i="0" u="none" strike="noStrike" baseline="0" dirty="0">
                <a:solidFill>
                  <a:srgbClr val="000000"/>
                </a:solidFill>
                <a:latin typeface="Calibri" panose="020F0502020204030204" pitchFamily="34" charset="0"/>
              </a:rPr>
              <a:t> have also been integral to our University’s commitment to building external partnerships (with CORAM and the National Trust). </a:t>
            </a:r>
          </a:p>
          <a:p>
            <a:pPr marL="285750" indent="-285750">
              <a:buFont typeface="Arial" panose="020B0604020202020204" pitchFamily="34" charset="0"/>
              <a:buChar char="•"/>
            </a:pPr>
            <a:endParaRPr lang="en-GB" dirty="0">
              <a:ea typeface="Calibri"/>
              <a:cs typeface="Calibri"/>
            </a:endParaRPr>
          </a:p>
          <a:p>
            <a:pPr marL="285750" indent="-285750">
              <a:buFont typeface="Arial" panose="020B0604020202020204" pitchFamily="34" charset="0"/>
              <a:buChar char="•"/>
            </a:pPr>
            <a:r>
              <a:rPr lang="en-GB" dirty="0">
                <a:ea typeface="Calibri"/>
                <a:cs typeface="Calibri"/>
              </a:rPr>
              <a:t>Alignment of successes and </a:t>
            </a:r>
            <a:r>
              <a:rPr lang="en-GB" dirty="0" err="1">
                <a:ea typeface="Calibri"/>
                <a:cs typeface="Calibri"/>
              </a:rPr>
              <a:t>NUCoRE</a:t>
            </a:r>
            <a:r>
              <a:rPr lang="en-GB" dirty="0">
                <a:ea typeface="Calibri"/>
                <a:cs typeface="Calibri"/>
              </a:rPr>
              <a:t> – the </a:t>
            </a:r>
            <a:r>
              <a:rPr lang="en-GB" dirty="0" err="1">
                <a:ea typeface="Calibri"/>
                <a:cs typeface="Calibri"/>
              </a:rPr>
              <a:t>DARe</a:t>
            </a:r>
            <a:r>
              <a:rPr lang="en-GB" dirty="0">
                <a:ea typeface="Calibri"/>
                <a:cs typeface="Calibri"/>
              </a:rPr>
              <a:t> hub – Mobility and Transport </a:t>
            </a:r>
            <a:r>
              <a:rPr lang="en-GB" dirty="0" err="1">
                <a:ea typeface="Calibri"/>
                <a:cs typeface="Calibri"/>
              </a:rPr>
              <a:t>NUCoRE</a:t>
            </a:r>
            <a:r>
              <a:rPr lang="en-GB" dirty="0">
                <a:ea typeface="Calibri"/>
                <a:cs typeface="Calibri"/>
              </a:rPr>
              <a:t>; UK Rare Disease Research Platform = Rare Disease </a:t>
            </a:r>
            <a:r>
              <a:rPr lang="en-GB" dirty="0" err="1">
                <a:ea typeface="Calibri"/>
                <a:cs typeface="Calibri"/>
              </a:rPr>
              <a:t>NUCoRE</a:t>
            </a:r>
            <a:r>
              <a:rPr lang="en-GB" dirty="0">
                <a:ea typeface="Calibri"/>
                <a:cs typeface="Calibri"/>
              </a:rPr>
              <a:t>; Children and Youth </a:t>
            </a:r>
            <a:r>
              <a:rPr lang="en-GB" dirty="0" err="1">
                <a:ea typeface="Calibri"/>
                <a:cs typeface="Calibri"/>
              </a:rPr>
              <a:t>NUCoRE</a:t>
            </a:r>
            <a:r>
              <a:rPr lang="en-GB" dirty="0">
                <a:ea typeface="Calibri"/>
                <a:cs typeface="Calibri"/>
              </a:rPr>
              <a:t> have established a strong partnership with the children's charity, Coram; the Heritage </a:t>
            </a:r>
            <a:r>
              <a:rPr lang="en-GB" dirty="0" err="1">
                <a:ea typeface="Calibri"/>
                <a:cs typeface="Calibri"/>
              </a:rPr>
              <a:t>NUCoRE</a:t>
            </a:r>
            <a:r>
              <a:rPr lang="en-GB" dirty="0">
                <a:ea typeface="Calibri"/>
                <a:cs typeface="Calibri"/>
              </a:rPr>
              <a:t> have established a strong partnership with the National Trust; the Cyber Security and Resilience </a:t>
            </a:r>
            <a:r>
              <a:rPr lang="en-GB" dirty="0" err="1">
                <a:ea typeface="Calibri"/>
                <a:cs typeface="Calibri"/>
              </a:rPr>
              <a:t>NUCoRE</a:t>
            </a:r>
            <a:r>
              <a:rPr lang="en-GB" dirty="0">
                <a:ea typeface="Calibri"/>
                <a:cs typeface="Calibri"/>
              </a:rPr>
              <a:t> has recently renewed its status as a GCHQ National Cyber Security Centre.  </a:t>
            </a:r>
          </a:p>
          <a:p>
            <a:endParaRPr lang="en-GB" dirty="0"/>
          </a:p>
        </p:txBody>
      </p:sp>
      <p:sp>
        <p:nvSpPr>
          <p:cNvPr id="4" name="Slide Number Placeholder 3"/>
          <p:cNvSpPr>
            <a:spLocks noGrp="1"/>
          </p:cNvSpPr>
          <p:nvPr>
            <p:ph type="sldNum" sz="quarter" idx="5"/>
          </p:nvPr>
        </p:nvSpPr>
        <p:spPr/>
        <p:txBody>
          <a:bodyPr/>
          <a:lstStyle/>
          <a:p>
            <a:fld id="{E8D59902-2C8B-4DC7-8E05-D309B315B1DF}" type="slidenum">
              <a:rPr lang="en-GB" smtClean="0"/>
              <a:t>27</a:t>
            </a:fld>
            <a:endParaRPr lang="en-GB"/>
          </a:p>
        </p:txBody>
      </p:sp>
    </p:spTree>
    <p:extLst>
      <p:ext uri="{BB962C8B-B14F-4D97-AF65-F5344CB8AC3E}">
        <p14:creationId xmlns:p14="http://schemas.microsoft.com/office/powerpoint/2010/main" val="2250303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will have hopefully seen messages about our Research Culture programme over the last couple of months. This communicated the top priority projects </a:t>
            </a:r>
          </a:p>
          <a:p>
            <a:endParaRPr lang="en-GB" dirty="0"/>
          </a:p>
          <a:p>
            <a:r>
              <a:rPr lang="en-GB" dirty="0"/>
              <a:t>4 top priority projects – here are some of the ways we are tackling these issues within the Research Culture space. We will be working in a joined up way across our Vision and Strategy to achieve our Research Culture objectives – particularly as we address releasing quality time, and behaviour too. </a:t>
            </a:r>
          </a:p>
          <a:p>
            <a:endParaRPr lang="en-GB" dirty="0"/>
          </a:p>
          <a:p>
            <a:r>
              <a:rPr lang="en-GB" dirty="0"/>
              <a:t>Our top priority projects are now underway – and the call for community involvement in these projects is still open. </a:t>
            </a:r>
          </a:p>
          <a:p>
            <a:endParaRPr lang="en-GB" dirty="0"/>
          </a:p>
          <a:p>
            <a:r>
              <a:rPr lang="en-GB" dirty="0"/>
              <a:t>There is a link here to further information about each project, should you wish to find out more. </a:t>
            </a:r>
          </a:p>
          <a:p>
            <a:endParaRPr lang="en-GB" dirty="0">
              <a:ea typeface="Calibri" panose="020F0502020204030204"/>
              <a:cs typeface="Calibri" panose="020F0502020204030204"/>
            </a:endParaRPr>
          </a:p>
          <a:p>
            <a:r>
              <a:rPr lang="en-GB" dirty="0">
                <a:ea typeface="Calibri" panose="020F0502020204030204"/>
                <a:cs typeface="Calibri" panose="020F0502020204030204"/>
              </a:rPr>
              <a:t>More details on projects:</a:t>
            </a:r>
          </a:p>
          <a:p>
            <a:endParaRPr lang="en-GB" dirty="0">
              <a:ea typeface="Calibri" panose="020F0502020204030204"/>
              <a:cs typeface="Calibri" panose="020F0502020204030204"/>
            </a:endParaRPr>
          </a:p>
          <a:p>
            <a:r>
              <a:rPr lang="en-GB" dirty="0">
                <a:ea typeface="Calibri" panose="020F0502020204030204"/>
                <a:cs typeface="Calibri" panose="020F0502020204030204"/>
              </a:rPr>
              <a:t>1. Releasing Quality Time -</a:t>
            </a:r>
            <a:r>
              <a:rPr kumimoji="0" lang="en-GB" sz="1200" i="0" u="none" strike="noStrike" kern="1200" cap="none" spc="0" normalizeH="0" baseline="0" noProof="0" dirty="0">
                <a:ln>
                  <a:noFill/>
                </a:ln>
                <a:solidFill>
                  <a:srgbClr val="013A67"/>
                </a:solidFill>
                <a:effectLst/>
                <a:uLnTx/>
                <a:uFillTx/>
                <a:latin typeface="Derailed" panose="020B0503030101060003" pitchFamily="34" charset="77"/>
                <a:ea typeface="+mn-ea"/>
                <a:cs typeface="+mn-cs"/>
              </a:rPr>
              <a:t>Offer research retreats</a:t>
            </a:r>
          </a:p>
          <a:p>
            <a:pPr marL="128588" marR="0" lvl="0" indent="-128588"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013A67"/>
                </a:solidFill>
                <a:effectLst/>
                <a:uLnTx/>
                <a:uFillTx/>
                <a:latin typeface="Derailed" panose="020B0503030101060003" pitchFamily="34" charset="77"/>
                <a:ea typeface="+mn-ea"/>
                <a:cs typeface="+mn-cs"/>
              </a:rPr>
              <a:t>Create a vacation scholarship scheme for researchers</a:t>
            </a:r>
          </a:p>
          <a:p>
            <a:pPr marL="128588" marR="0" lvl="0" indent="-128588"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013A67"/>
                </a:solidFill>
                <a:effectLst/>
                <a:uLnTx/>
                <a:uFillTx/>
                <a:latin typeface="Derailed" panose="020B0503030101060003" pitchFamily="34" charset="77"/>
                <a:ea typeface="+mn-ea"/>
                <a:cs typeface="+mn-cs"/>
              </a:rPr>
              <a:t>Consult with funders about a 'buy-out' scheme</a:t>
            </a:r>
          </a:p>
          <a:p>
            <a:pPr marL="128588" marR="0" lvl="0" indent="-128588"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013A67"/>
                </a:solidFill>
                <a:effectLst/>
                <a:uLnTx/>
                <a:uFillTx/>
                <a:latin typeface="Derailed" panose="020B0503030101060003" pitchFamily="34" charset="77"/>
                <a:ea typeface="+mn-ea"/>
                <a:cs typeface="+mn-cs"/>
              </a:rPr>
              <a:t>Co-create an accessible online guide with resources </a:t>
            </a:r>
          </a:p>
          <a:p>
            <a:pPr marL="0" indent="0">
              <a:buNone/>
            </a:pPr>
            <a:r>
              <a:rPr lang="en-GB" dirty="0">
                <a:ea typeface="Calibri" panose="020F0502020204030204"/>
                <a:cs typeface="Calibri" panose="020F0502020204030204"/>
              </a:rPr>
              <a:t>2. Behaviour Matters</a:t>
            </a:r>
          </a:p>
          <a:p>
            <a:pPr marL="128588" marR="0" lvl="0" indent="-128588"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013A67"/>
                </a:solidFill>
                <a:effectLst/>
                <a:uLnTx/>
                <a:uFillTx/>
                <a:latin typeface="Derailed" panose="020B0503030101060003" pitchFamily="34" charset="77"/>
                <a:ea typeface="+mn-ea"/>
                <a:cs typeface="+mn-cs"/>
              </a:rPr>
              <a:t>UEB approval for the project and revised action plan</a:t>
            </a:r>
          </a:p>
          <a:p>
            <a:pPr marL="128588" marR="0" lvl="0" indent="-128588"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013A67"/>
                </a:solidFill>
                <a:effectLst/>
                <a:uLnTx/>
                <a:uFillTx/>
                <a:latin typeface="Derailed" panose="020B0503030101060003" pitchFamily="34" charset="77"/>
                <a:ea typeface="+mn-ea"/>
                <a:cs typeface="+mn-cs"/>
              </a:rPr>
              <a:t>Project communication to the community by the VC</a:t>
            </a:r>
          </a:p>
          <a:p>
            <a:pPr marL="128588" marR="0" lvl="0" indent="-128588"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013A67"/>
                </a:solidFill>
                <a:effectLst/>
                <a:uLnTx/>
                <a:uFillTx/>
                <a:latin typeface="Derailed" panose="020B0503030101060003" pitchFamily="34" charset="77"/>
                <a:ea typeface="+mn-ea"/>
                <a:cs typeface="+mn-cs"/>
              </a:rPr>
              <a:t>Develop and run facilitated workshop for VC and UEB members</a:t>
            </a:r>
          </a:p>
          <a:p>
            <a:pPr marL="128588" marR="0" lvl="0" indent="-128588"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013A67"/>
                </a:solidFill>
                <a:effectLst/>
                <a:uLnTx/>
                <a:uFillTx/>
                <a:latin typeface="Derailed" panose="020B0503030101060003" pitchFamily="34" charset="77"/>
                <a:ea typeface="+mn-ea"/>
                <a:cs typeface="+mn-cs"/>
              </a:rPr>
              <a:t>Deliver 'Behaviour Matters' Action Plan </a:t>
            </a:r>
          </a:p>
          <a:p>
            <a:pPr marL="0" indent="0">
              <a:buNone/>
            </a:pPr>
            <a:endParaRPr lang="en-GB" dirty="0">
              <a:ea typeface="Calibri" panose="020F0502020204030204"/>
              <a:cs typeface="Calibri" panose="020F0502020204030204"/>
            </a:endParaRPr>
          </a:p>
          <a:p>
            <a:pPr marL="0" indent="0">
              <a:buNone/>
            </a:pPr>
            <a:r>
              <a:rPr lang="en-GB" dirty="0">
                <a:ea typeface="Calibri" panose="020F0502020204030204"/>
                <a:cs typeface="Calibri" panose="020F0502020204030204"/>
              </a:rPr>
              <a:t>3. Open Research</a:t>
            </a:r>
          </a:p>
          <a:p>
            <a:pPr marL="128588" marR="0" lvl="0" indent="-128588"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013A67"/>
                </a:solidFill>
                <a:effectLst/>
                <a:uLnTx/>
                <a:uFillTx/>
                <a:latin typeface="Derailed" panose="020B0503030101060003" pitchFamily="34" charset="77"/>
                <a:ea typeface="+mn-ea"/>
                <a:cs typeface="+mn-cs"/>
              </a:rPr>
              <a:t>Identify priority topics for institutional training</a:t>
            </a:r>
          </a:p>
          <a:p>
            <a:pPr marL="128588" marR="0" lvl="0" indent="-128588"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013A67"/>
                </a:solidFill>
                <a:effectLst/>
                <a:uLnTx/>
                <a:uFillTx/>
                <a:latin typeface="Derailed" panose="020B0503030101060003" pitchFamily="34" charset="77"/>
                <a:ea typeface="+mn-ea"/>
                <a:cs typeface="+mn-cs"/>
              </a:rPr>
              <a:t>Agree strategy for recruiting trainers for UKRN train-the-trainer courses </a:t>
            </a:r>
          </a:p>
          <a:p>
            <a:pPr marL="128588" marR="0" lvl="0" indent="-128588"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013A67"/>
                </a:solidFill>
                <a:effectLst/>
                <a:uLnTx/>
                <a:uFillTx/>
                <a:latin typeface="Derailed" panose="020B0503030101060003" pitchFamily="34" charset="77"/>
                <a:ea typeface="+mn-ea"/>
                <a:cs typeface="+mn-cs"/>
              </a:rPr>
              <a:t>Prepare trainer guidance </a:t>
            </a:r>
          </a:p>
          <a:p>
            <a:pPr marL="128588" marR="0" lvl="0" indent="-128588"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013A67"/>
                </a:solidFill>
                <a:effectLst/>
                <a:uLnTx/>
                <a:uFillTx/>
                <a:latin typeface="Derailed" panose="020B0503030101060003" pitchFamily="34" charset="77"/>
                <a:ea typeface="+mn-ea"/>
                <a:cs typeface="+mn-cs"/>
              </a:rPr>
              <a:t>Support trainers in the delivery of open research training</a:t>
            </a:r>
          </a:p>
          <a:p>
            <a:pPr marL="0" indent="0">
              <a:buNone/>
            </a:pPr>
            <a:r>
              <a:rPr lang="en-GB" dirty="0">
                <a:ea typeface="Calibri" panose="020F0502020204030204"/>
                <a:cs typeface="Calibri" panose="020F0502020204030204"/>
              </a:rPr>
              <a:t>4. The Research Space </a:t>
            </a:r>
          </a:p>
          <a:p>
            <a:pPr marL="128588" marR="0" lvl="0" indent="-128588"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013A67"/>
                </a:solidFill>
                <a:effectLst/>
                <a:uLnTx/>
                <a:uFillTx/>
                <a:latin typeface="Derailed" panose="020B0503030101060003" pitchFamily="34" charset="77"/>
                <a:ea typeface="+mn-ea"/>
                <a:cs typeface="+mn-cs"/>
              </a:rPr>
              <a:t>Present a business case to the Technology Portfolio Board </a:t>
            </a:r>
          </a:p>
          <a:p>
            <a:pPr marL="128588" marR="0" lvl="0" indent="-128588"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013A67"/>
                </a:solidFill>
                <a:effectLst/>
                <a:uLnTx/>
                <a:uFillTx/>
                <a:latin typeface="Derailed" panose="020B0503030101060003" pitchFamily="34" charset="77"/>
                <a:ea typeface="+mn-ea"/>
                <a:cs typeface="+mn-cs"/>
              </a:rPr>
              <a:t>Define the system scope to inform the procurement criteria</a:t>
            </a:r>
          </a:p>
          <a:p>
            <a:pPr marL="128588" marR="0" lvl="0" indent="-128588"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013A67"/>
                </a:solidFill>
                <a:effectLst/>
                <a:uLnTx/>
                <a:uFillTx/>
                <a:latin typeface="Derailed" panose="020B0503030101060003" pitchFamily="34" charset="77"/>
                <a:ea typeface="+mn-ea"/>
                <a:cs typeface="+mn-cs"/>
              </a:rPr>
              <a:t>Procure system</a:t>
            </a:r>
          </a:p>
          <a:p>
            <a:pPr marL="128588" marR="0" lvl="0" indent="-128588"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013A67"/>
                </a:solidFill>
                <a:effectLst/>
                <a:uLnTx/>
                <a:uFillTx/>
                <a:latin typeface="Derailed" panose="020B0503030101060003" pitchFamily="34" charset="77"/>
                <a:ea typeface="+mn-ea"/>
                <a:cs typeface="+mn-cs"/>
              </a:rPr>
              <a:t>Create general content to ensure relevant internal provision</a:t>
            </a:r>
          </a:p>
          <a:p>
            <a:pPr marL="228600" indent="-228600">
              <a:buAutoNum type="arabicPeriod"/>
            </a:pPr>
            <a:endParaRPr lang="en-GB" dirty="0">
              <a:ea typeface="Calibri" panose="020F0502020204030204"/>
              <a:cs typeface="Calibri" panose="020F0502020204030204"/>
            </a:endParaRPr>
          </a:p>
          <a:p>
            <a:r>
              <a:rPr lang="en-GB" dirty="0">
                <a:ea typeface="Calibri" panose="020F0502020204030204"/>
                <a:cs typeface="Calibri" panose="020F0502020204030204"/>
              </a:rPr>
              <a:t>5</a:t>
            </a:r>
            <a:r>
              <a:rPr lang="en-GB" baseline="30000" dirty="0">
                <a:ea typeface="Calibri" panose="020F0502020204030204"/>
                <a:cs typeface="Calibri" panose="020F0502020204030204"/>
              </a:rPr>
              <a:t>th</a:t>
            </a:r>
            <a:r>
              <a:rPr lang="en-GB" dirty="0">
                <a:ea typeface="Calibri" panose="020F0502020204030204"/>
                <a:cs typeface="Calibri" panose="020F0502020204030204"/>
              </a:rPr>
              <a:t> priority project – </a:t>
            </a:r>
            <a:r>
              <a:rPr lang="en-GB" dirty="0" err="1">
                <a:ea typeface="Calibri" panose="020F0502020204030204"/>
                <a:cs typeface="Calibri" panose="020F0502020204030204"/>
              </a:rPr>
              <a:t>Wellcome</a:t>
            </a:r>
            <a:r>
              <a:rPr lang="en-GB" dirty="0">
                <a:ea typeface="Calibri" panose="020F0502020204030204"/>
                <a:cs typeface="Calibri" panose="020F0502020204030204"/>
              </a:rPr>
              <a:t> Trust Institutional Fund for RC project</a:t>
            </a:r>
          </a:p>
          <a:p>
            <a:endParaRPr lang="en-GB" dirty="0">
              <a:ea typeface="Calibri" panose="020F0502020204030204"/>
              <a:cs typeface="Calibri" panose="020F0502020204030204"/>
            </a:endParaRPr>
          </a:p>
          <a:p>
            <a:pPr marL="128588" marR="0" lvl="0" indent="-128588"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013A67"/>
                </a:solidFill>
                <a:effectLst/>
                <a:uLnTx/>
                <a:uFillTx/>
                <a:latin typeface="Derailed" panose="020B0503030101060003" pitchFamily="34" charset="77"/>
                <a:ea typeface="+mn-ea"/>
                <a:cs typeface="+mn-cs"/>
              </a:rPr>
              <a:t>£1M award from </a:t>
            </a:r>
            <a:r>
              <a:rPr kumimoji="0" lang="en-GB" sz="1200" i="0" u="none" strike="noStrike" kern="1200" cap="none" spc="0" normalizeH="0" baseline="0" noProof="0" dirty="0" err="1">
                <a:ln>
                  <a:noFill/>
                </a:ln>
                <a:solidFill>
                  <a:srgbClr val="013A67"/>
                </a:solidFill>
                <a:effectLst/>
                <a:uLnTx/>
                <a:uFillTx/>
                <a:latin typeface="Derailed" panose="020B0503030101060003" pitchFamily="34" charset="77"/>
                <a:ea typeface="+mn-ea"/>
                <a:cs typeface="+mn-cs"/>
              </a:rPr>
              <a:t>Wellcome’s</a:t>
            </a:r>
            <a:r>
              <a:rPr kumimoji="0" lang="en-GB" sz="1200" i="0" u="none" strike="noStrike" kern="1200" cap="none" spc="0" normalizeH="0" baseline="0" noProof="0" dirty="0">
                <a:ln>
                  <a:noFill/>
                </a:ln>
                <a:solidFill>
                  <a:srgbClr val="013A67"/>
                </a:solidFill>
                <a:effectLst/>
                <a:uLnTx/>
                <a:uFillTx/>
                <a:latin typeface="Derailed" panose="020B0503030101060003" pitchFamily="34" charset="77"/>
                <a:ea typeface="+mn-ea"/>
                <a:cs typeface="+mn-cs"/>
              </a:rPr>
              <a:t> Institutional Fund for Research Culture</a:t>
            </a:r>
          </a:p>
          <a:p>
            <a:pPr marL="128588" marR="0" lvl="0" indent="-128588"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013A67"/>
                </a:solidFill>
                <a:effectLst/>
                <a:uLnTx/>
                <a:uFillTx/>
                <a:latin typeface="Derailed" panose="020B0503030101060003" pitchFamily="34" charset="77"/>
                <a:ea typeface="+mn-ea"/>
                <a:cs typeface="+mn-cs"/>
              </a:rPr>
              <a:t>Research project that will be co-produced with colleagues</a:t>
            </a:r>
          </a:p>
          <a:p>
            <a:pPr marL="128588" marR="0" lvl="0" indent="-128588"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lang="en-GB" sz="1200" dirty="0">
                <a:solidFill>
                  <a:srgbClr val="013A67"/>
                </a:solidFill>
                <a:latin typeface="Derailed" panose="020B0503030101060003" pitchFamily="34" charset="77"/>
              </a:rPr>
              <a:t>Develop and deliver a 6-month leadership development programme</a:t>
            </a:r>
            <a:endParaRPr kumimoji="0" lang="en-GB" sz="1200" i="0" u="none" strike="noStrike" kern="1200" cap="none" spc="0" normalizeH="0" baseline="0" noProof="0" dirty="0">
              <a:ln>
                <a:noFill/>
              </a:ln>
              <a:solidFill>
                <a:srgbClr val="013A67"/>
              </a:solidFill>
              <a:effectLst/>
              <a:uLnTx/>
              <a:uFillTx/>
              <a:latin typeface="Derailed" panose="020B0503030101060003" pitchFamily="34" charset="77"/>
              <a:ea typeface="+mn-ea"/>
              <a:cs typeface="+mn-cs"/>
            </a:endParaRPr>
          </a:p>
          <a:p>
            <a:pPr marL="128588" marR="0" lvl="0" indent="-128588"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013A67"/>
                </a:solidFill>
                <a:effectLst/>
                <a:uLnTx/>
                <a:uFillTx/>
                <a:latin typeface="Derailed" panose="020B0503030101060003" pitchFamily="34" charset="77"/>
                <a:ea typeface="+mn-ea"/>
                <a:cs typeface="+mn-cs"/>
              </a:rPr>
              <a:t>Create a positive environment for change through how we value and reward leadership</a:t>
            </a:r>
          </a:p>
          <a:p>
            <a:pPr marL="128588" marR="0" lvl="0" indent="-128588"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013A67"/>
                </a:solidFill>
                <a:effectLst/>
                <a:uLnTx/>
                <a:uFillTx/>
                <a:latin typeface="Derailed" panose="020B0503030101060003" pitchFamily="34" charset="77"/>
                <a:ea typeface="+mn-ea"/>
                <a:cs typeface="+mn-cs"/>
              </a:rPr>
              <a:t>Use theory of change framework to evaluate impact</a:t>
            </a:r>
          </a:p>
          <a:p>
            <a:pPr marL="0" marR="0" lvl="0" indent="0" algn="l" defTabSz="914400" rtl="0" eaLnBrk="1" fontAlgn="auto" latinLnBrk="0" hangingPunct="1">
              <a:lnSpc>
                <a:spcPct val="100000"/>
              </a:lnSpc>
              <a:spcBef>
                <a:spcPts val="0"/>
              </a:spcBef>
              <a:spcAft>
                <a:spcPts val="500"/>
              </a:spcAft>
              <a:buClrTx/>
              <a:buSzTx/>
              <a:buFont typeface="Arial" panose="020B0604020202020204" pitchFamily="34" charset="0"/>
              <a:buNone/>
              <a:tabLst/>
              <a:defRPr/>
            </a:pPr>
            <a:endParaRPr kumimoji="0" lang="en-GB" sz="1200" i="0" u="none" strike="noStrike" kern="1200" cap="none" spc="0" normalizeH="0" baseline="0" noProof="0" dirty="0">
              <a:ln>
                <a:noFill/>
              </a:ln>
              <a:solidFill>
                <a:srgbClr val="013A67"/>
              </a:solidFill>
              <a:effectLst/>
              <a:uLnTx/>
              <a:uFillTx/>
              <a:latin typeface="Derailed" panose="020B0503030101060003" pitchFamily="34" charset="77"/>
              <a:ea typeface="+mn-ea"/>
              <a:cs typeface="+mn-cs"/>
            </a:endParaRPr>
          </a:p>
          <a:p>
            <a:pPr marL="0" marR="0" lvl="0" indent="0" algn="l" defTabSz="914400" rtl="0" eaLnBrk="1" fontAlgn="auto" latinLnBrk="0" hangingPunct="1">
              <a:lnSpc>
                <a:spcPct val="100000"/>
              </a:lnSpc>
              <a:spcBef>
                <a:spcPts val="0"/>
              </a:spcBef>
              <a:spcAft>
                <a:spcPts val="500"/>
              </a:spcAft>
              <a:buClrTx/>
              <a:buSzTx/>
              <a:buFont typeface="Arial" panose="020B0604020202020204" pitchFamily="34" charset="0"/>
              <a:buNone/>
              <a:tabLst/>
              <a:defRPr/>
            </a:pPr>
            <a:r>
              <a:rPr kumimoji="0" lang="en-GB" sz="1200" i="0" u="none" strike="noStrike" kern="1200" cap="none" spc="0" normalizeH="0" baseline="0" noProof="0" dirty="0">
                <a:ln>
                  <a:noFill/>
                </a:ln>
                <a:solidFill>
                  <a:srgbClr val="013A67"/>
                </a:solidFill>
                <a:effectLst/>
                <a:uLnTx/>
                <a:uFillTx/>
                <a:latin typeface="Derailed" panose="020B0503030101060003" pitchFamily="34" charset="77"/>
                <a:ea typeface="+mn-ea"/>
                <a:cs typeface="+mn-cs"/>
              </a:rPr>
              <a:t>Key priorities of WT project: </a:t>
            </a:r>
          </a:p>
          <a:p>
            <a:pPr marL="182245" indent="-182245">
              <a:buFont typeface="Arial" panose="020B0604020202020204" pitchFamily="34" charset="0"/>
              <a:buChar char="•"/>
              <a:defRPr/>
            </a:pPr>
            <a:r>
              <a:rPr lang="en-US" sz="1200" dirty="0">
                <a:solidFill>
                  <a:srgbClr val="051435"/>
                </a:solidFill>
                <a:latin typeface="Derailed"/>
              </a:rPr>
              <a:t>Create knowledge to generate change</a:t>
            </a:r>
            <a:endParaRPr lang="en-US" sz="1200" noProof="0" dirty="0">
              <a:solidFill>
                <a:srgbClr val="051435"/>
              </a:solidFill>
              <a:latin typeface="Derailed"/>
            </a:endParaRPr>
          </a:p>
          <a:p>
            <a:pPr marL="182245" marR="0" lvl="0" indent="-18224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noProof="0" dirty="0">
                <a:solidFill>
                  <a:srgbClr val="051435"/>
                </a:solidFill>
                <a:latin typeface="Derailed"/>
              </a:rPr>
              <a:t>Work with leaders to change our approach to developing and recognizing leadership practices</a:t>
            </a:r>
            <a:endParaRPr kumimoji="0" lang="en-US" sz="1200" b="0" i="0" u="none" strike="noStrike" kern="1200" cap="none" spc="0" normalizeH="0" baseline="0" noProof="0" dirty="0">
              <a:ln>
                <a:noFill/>
              </a:ln>
              <a:solidFill>
                <a:srgbClr val="051435"/>
              </a:solidFill>
              <a:effectLst/>
              <a:uLnTx/>
              <a:uFillTx/>
              <a:latin typeface="Derailed"/>
              <a:ea typeface="+mn-ea"/>
              <a:cs typeface="+mn-cs"/>
            </a:endParaRPr>
          </a:p>
          <a:p>
            <a:pPr marL="182245" marR="0" lvl="0" indent="-18224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51435"/>
                </a:solidFill>
                <a:effectLst/>
                <a:uLnTx/>
                <a:uFillTx/>
                <a:latin typeface="Derailed"/>
                <a:ea typeface="+mn-ea"/>
                <a:cs typeface="+mn-cs"/>
              </a:rPr>
              <a:t>Advocate for system wide culture change</a:t>
            </a:r>
          </a:p>
          <a:p>
            <a:pPr marL="128588" marR="0" lvl="0" indent="-128588"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endParaRPr kumimoji="0" lang="en-GB" sz="1200" i="0" u="none" strike="noStrike" kern="1200" cap="none" spc="0" normalizeH="0" baseline="0" noProof="0" dirty="0">
              <a:ln>
                <a:noFill/>
              </a:ln>
              <a:solidFill>
                <a:srgbClr val="013A67"/>
              </a:solidFill>
              <a:effectLst/>
              <a:uLnTx/>
              <a:uFillTx/>
              <a:latin typeface="Derailed" panose="020B0503030101060003" pitchFamily="34" charset="77"/>
              <a:ea typeface="+mn-ea"/>
              <a:cs typeface="+mn-cs"/>
            </a:endParaRPr>
          </a:p>
          <a:p>
            <a:endParaRPr lang="en-GB" dirty="0">
              <a:ea typeface="Calibri" panose="020F0502020204030204"/>
              <a:cs typeface="Calibri" panose="020F0502020204030204"/>
            </a:endParaRPr>
          </a:p>
          <a:p>
            <a:endParaRPr lang="en-GB" dirty="0">
              <a:ea typeface="Calibri" panose="020F0502020204030204"/>
              <a:cs typeface="Calibri" panose="020F0502020204030204"/>
            </a:endParaRPr>
          </a:p>
          <a:p>
            <a:endParaRPr lang="en-GB" dirty="0">
              <a:ea typeface="Calibri" panose="020F0502020204030204"/>
              <a:cs typeface="Calibri" panose="020F0502020204030204"/>
            </a:endParaRPr>
          </a:p>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53DDE6-AA85-CC4B-A952-8191F9DE90F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5370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D59902-2C8B-4DC7-8E05-D309B315B1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3577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Helvetica" panose="020B0604020202020204" pitchFamily="34" charset="0"/>
                <a:ea typeface="Calibri" panose="020F0502020204030204" pitchFamily="34" charset="0"/>
              </a:rPr>
              <a:t>With every week that passes, the ongoing and devastating consequences of the conflict in the Middle East become more apparent and this is reflected in the impact that we feel within our community. </a:t>
            </a:r>
            <a:r>
              <a:rPr lang="en-GB" sz="1200" dirty="0">
                <a:effectLst/>
                <a:latin typeface="Helvetica" panose="020B0604020202020204" pitchFamily="34" charset="0"/>
                <a:ea typeface="Calibri" panose="020F0502020204030204" pitchFamily="34" charset="0"/>
              </a:rPr>
              <a:t>Our priority is to ensure our campus is a safe, inclusive and welcoming environment </a:t>
            </a:r>
          </a:p>
          <a:p>
            <a:r>
              <a:rPr lang="en-GB" sz="1200" dirty="0">
                <a:latin typeface="Helvetica" panose="020B0604020202020204" pitchFamily="34" charset="0"/>
                <a:ea typeface="Calibri" panose="020F0502020204030204" pitchFamily="34" charset="0"/>
              </a:rPr>
              <a:t>T</a:t>
            </a:r>
            <a:r>
              <a:rPr lang="en-GB" sz="1200" dirty="0">
                <a:effectLst/>
                <a:latin typeface="Helvetica" panose="020B0604020202020204" pitchFamily="34" charset="0"/>
                <a:ea typeface="Calibri" panose="020F0502020204030204" pitchFamily="34" charset="0"/>
              </a:rPr>
              <a:t>he wellbeing and safety of all our students and colleagues is vital.</a:t>
            </a:r>
          </a:p>
          <a:p>
            <a:r>
              <a:rPr lang="en-GB" sz="1200" dirty="0">
                <a:latin typeface="Helvetica" panose="020B0604020202020204" pitchFamily="34" charset="0"/>
              </a:rPr>
              <a:t>We are working with the Student Union, Student Societies, faith leaders and colleagues to better understand the impact and how this is changing as the situation develops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D59902-2C8B-4DC7-8E05-D309B315B1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2922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Helvetica" panose="020B0604020202020204" pitchFamily="34" charset="0"/>
                <a:ea typeface="Calibri" panose="020F0502020204030204" pitchFamily="34" charset="0"/>
              </a:rPr>
              <a:t>With every week that passes, the ongoing and devastating consequences of the conflict in the Middle East become more apparent and this is reflected in the impact that we feel within our community. </a:t>
            </a:r>
            <a:r>
              <a:rPr lang="en-GB" sz="1200" dirty="0">
                <a:effectLst/>
                <a:latin typeface="Helvetica" panose="020B0604020202020204" pitchFamily="34" charset="0"/>
                <a:ea typeface="Calibri" panose="020F0502020204030204" pitchFamily="34" charset="0"/>
              </a:rPr>
              <a:t>Our priority is to ensure our campus is a safe, inclusive and welcoming environment </a:t>
            </a:r>
          </a:p>
          <a:p>
            <a:r>
              <a:rPr lang="en-GB" sz="1200" dirty="0">
                <a:latin typeface="Helvetica" panose="020B0604020202020204" pitchFamily="34" charset="0"/>
                <a:ea typeface="Calibri" panose="020F0502020204030204" pitchFamily="34" charset="0"/>
              </a:rPr>
              <a:t>T</a:t>
            </a:r>
            <a:r>
              <a:rPr lang="en-GB" sz="1200" dirty="0">
                <a:effectLst/>
                <a:latin typeface="Helvetica" panose="020B0604020202020204" pitchFamily="34" charset="0"/>
                <a:ea typeface="Calibri" panose="020F0502020204030204" pitchFamily="34" charset="0"/>
              </a:rPr>
              <a:t>he wellbeing and safety of all our students and colleagues is vital.</a:t>
            </a:r>
          </a:p>
          <a:p>
            <a:r>
              <a:rPr lang="en-GB" sz="1200" dirty="0">
                <a:latin typeface="Helvetica" panose="020B0604020202020204" pitchFamily="34" charset="0"/>
              </a:rPr>
              <a:t>We are working with the Student Union, Student Societies, faith leaders and colleagues to better understand the impact and how this is changing as the situation develops. </a:t>
            </a:r>
          </a:p>
          <a:p>
            <a:endParaRPr lang="en-GB" dirty="0"/>
          </a:p>
        </p:txBody>
      </p:sp>
      <p:sp>
        <p:nvSpPr>
          <p:cNvPr id="4" name="Slide Number Placeholder 3"/>
          <p:cNvSpPr>
            <a:spLocks noGrp="1"/>
          </p:cNvSpPr>
          <p:nvPr>
            <p:ph type="sldNum" sz="quarter" idx="5"/>
          </p:nvPr>
        </p:nvSpPr>
        <p:spPr/>
        <p:txBody>
          <a:bodyPr/>
          <a:lstStyle/>
          <a:p>
            <a:fld id="{E8D59902-2C8B-4DC7-8E05-D309B315B1DF}" type="slidenum">
              <a:rPr lang="en-GB" smtClean="0"/>
              <a:t>8</a:t>
            </a:fld>
            <a:endParaRPr lang="en-GB"/>
          </a:p>
        </p:txBody>
      </p:sp>
    </p:spTree>
    <p:extLst>
      <p:ext uri="{BB962C8B-B14F-4D97-AF65-F5344CB8AC3E}">
        <p14:creationId xmlns:p14="http://schemas.microsoft.com/office/powerpoint/2010/main" val="2801139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We’ve been making really good progress in many areas as a University since we launched our Vision &amp; Strategy in 2018. As we emerged from the pandemic in 2021 we took another look at our priorities and identified the most important for each of our cross-cutting strategies as shown in the slide [CLICK]. Each of the faculties has been reporting good progress against these so at the start of this year we agreed not to change them for 2023-24 [CLICK]. We’re asking colleagues to continue to build on the progress they’ve made, for example in student experience, international student recruitment and research income, while we set out sights on the longer term horizon for the University at the end of the decade.</a:t>
            </a:r>
          </a:p>
        </p:txBody>
      </p:sp>
      <p:sp>
        <p:nvSpPr>
          <p:cNvPr id="4" name="Slide Number Placeholder 3"/>
          <p:cNvSpPr>
            <a:spLocks noGrp="1"/>
          </p:cNvSpPr>
          <p:nvPr>
            <p:ph type="sldNum" sz="quarter" idx="5"/>
          </p:nvPr>
        </p:nvSpPr>
        <p:spPr/>
        <p:txBody>
          <a:bodyPr/>
          <a:lstStyle/>
          <a:p>
            <a:fld id="{E8D59902-2C8B-4DC7-8E05-D309B315B1DF}" type="slidenum">
              <a:rPr lang="en-GB" smtClean="0"/>
              <a:t>11</a:t>
            </a:fld>
            <a:endParaRPr lang="en-GB"/>
          </a:p>
        </p:txBody>
      </p:sp>
    </p:spTree>
    <p:extLst>
      <p:ext uri="{BB962C8B-B14F-4D97-AF65-F5344CB8AC3E}">
        <p14:creationId xmlns:p14="http://schemas.microsoft.com/office/powerpoint/2010/main" val="3947485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this decade we’re experiencing as much volatility for universities and their students and staff as any of us can remember, and we need to chart a course through these choppy waters, recognising that the Higher Education sector is changing. Big questions include [READ FROM SLIDE]. So, over the last couple of years we’ve been moving away from an annual short term ‘strategic planning’ cycle in favour of 5-year strategic delivery plans that will help us to answer these questions. We’re developing those 5 year plans through a programme called </a:t>
            </a:r>
            <a:r>
              <a:rPr lang="en-GB" dirty="0" err="1"/>
              <a:t>NUShape</a:t>
            </a:r>
            <a:r>
              <a:rPr lang="en-GB" dirty="0"/>
              <a:t>, or ‘Shaping Newcastle to 2030’. </a:t>
            </a:r>
          </a:p>
          <a:p>
            <a:endParaRPr lang="en-GB" dirty="0"/>
          </a:p>
        </p:txBody>
      </p:sp>
      <p:sp>
        <p:nvSpPr>
          <p:cNvPr id="4" name="Slide Number Placeholder 3"/>
          <p:cNvSpPr>
            <a:spLocks noGrp="1"/>
          </p:cNvSpPr>
          <p:nvPr>
            <p:ph type="sldNum" sz="quarter" idx="5"/>
          </p:nvPr>
        </p:nvSpPr>
        <p:spPr/>
        <p:txBody>
          <a:bodyPr/>
          <a:lstStyle/>
          <a:p>
            <a:fld id="{E8D59902-2C8B-4DC7-8E05-D309B315B1DF}" type="slidenum">
              <a:rPr lang="en-GB" smtClean="0"/>
              <a:t>12</a:t>
            </a:fld>
            <a:endParaRPr lang="en-GB"/>
          </a:p>
        </p:txBody>
      </p:sp>
    </p:spTree>
    <p:extLst>
      <p:ext uri="{BB962C8B-B14F-4D97-AF65-F5344CB8AC3E}">
        <p14:creationId xmlns:p14="http://schemas.microsoft.com/office/powerpoint/2010/main" val="3011653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D59902-2C8B-4DC7-8E05-D309B315B1DF}" type="slidenum">
              <a:rPr lang="en-GB" smtClean="0"/>
              <a:t>14</a:t>
            </a:fld>
            <a:endParaRPr lang="en-GB"/>
          </a:p>
        </p:txBody>
      </p:sp>
    </p:spTree>
    <p:extLst>
      <p:ext uri="{BB962C8B-B14F-4D97-AF65-F5344CB8AC3E}">
        <p14:creationId xmlns:p14="http://schemas.microsoft.com/office/powerpoint/2010/main" val="840392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D59902-2C8B-4DC7-8E05-D309B315B1DF}" type="slidenum">
              <a:rPr lang="en-GB" smtClean="0"/>
              <a:t>17</a:t>
            </a:fld>
            <a:endParaRPr lang="en-GB"/>
          </a:p>
        </p:txBody>
      </p:sp>
    </p:spTree>
    <p:extLst>
      <p:ext uri="{BB962C8B-B14F-4D97-AF65-F5344CB8AC3E}">
        <p14:creationId xmlns:p14="http://schemas.microsoft.com/office/powerpoint/2010/main" val="1800318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D59902-2C8B-4DC7-8E05-D309B315B1DF}" type="slidenum">
              <a:rPr lang="en-GB" smtClean="0"/>
              <a:t>18</a:t>
            </a:fld>
            <a:endParaRPr lang="en-GB"/>
          </a:p>
        </p:txBody>
      </p:sp>
    </p:spTree>
    <p:extLst>
      <p:ext uri="{BB962C8B-B14F-4D97-AF65-F5344CB8AC3E}">
        <p14:creationId xmlns:p14="http://schemas.microsoft.com/office/powerpoint/2010/main" val="1123695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is a quick overview of our latest financial position based on our latest forecast of how we expect the year to turn out</a:t>
            </a:r>
          </a:p>
          <a:p>
            <a:pPr marL="171450" indent="-171450">
              <a:buFont typeface="Arial" panose="020B0604020202020204" pitchFamily="34" charset="0"/>
              <a:buChar char="•"/>
            </a:pPr>
            <a:r>
              <a:rPr lang="en-US" dirty="0"/>
              <a:t>In comparison to the recruitment issues seen in some other universities, our recruitment in September was relatively strong</a:t>
            </a:r>
          </a:p>
          <a:p>
            <a:pPr marL="171450" indent="-171450">
              <a:buFont typeface="Arial" panose="020B0604020202020204" pitchFamily="34" charset="0"/>
              <a:buChar char="•"/>
            </a:pPr>
            <a:r>
              <a:rPr lang="en-US" dirty="0"/>
              <a:t>Whilst we didn’t fully deliver our student number plan, because we had been planning for growth we saw a good increase in international students on previous years</a:t>
            </a:r>
          </a:p>
          <a:p>
            <a:pPr marL="171450" indent="-171450">
              <a:buFont typeface="Arial" panose="020B0604020202020204" pitchFamily="34" charset="0"/>
              <a:buChar char="•"/>
            </a:pPr>
            <a:r>
              <a:rPr lang="en-US" dirty="0"/>
              <a:t>We are also seeing the benefit of higher interest rates generating more interest income on our cash reserves.</a:t>
            </a:r>
          </a:p>
          <a:p>
            <a:pPr marL="171450" indent="-171450">
              <a:buFont typeface="Arial" panose="020B0604020202020204" pitchFamily="34" charset="0"/>
              <a:buChar char="•"/>
            </a:pPr>
            <a:r>
              <a:rPr lang="en-US" dirty="0"/>
              <a:t>However, we are again being impacted by a continued growth in our cost base.</a:t>
            </a:r>
          </a:p>
          <a:p>
            <a:pPr marL="171450" indent="-171450">
              <a:buFont typeface="Arial" panose="020B0604020202020204" pitchFamily="34" charset="0"/>
              <a:buChar char="•"/>
            </a:pPr>
            <a:r>
              <a:rPr lang="en-US" dirty="0"/>
              <a:t>Part of this is the known increase in energy costs hitting us more this year as our energy hedging position reduced.</a:t>
            </a:r>
          </a:p>
          <a:p>
            <a:pPr marL="171450" indent="-171450">
              <a:buFont typeface="Arial" panose="020B0604020202020204" pitchFamily="34" charset="0"/>
              <a:buChar char="•"/>
            </a:pPr>
            <a:r>
              <a:rPr lang="en-US" dirty="0"/>
              <a:t>In simple terms we expect our total costs to exceed our total income this year and we forecast an operating surplus of around £</a:t>
            </a:r>
            <a:r>
              <a:rPr lang="en-US" dirty="0" err="1"/>
              <a:t>8m</a:t>
            </a:r>
            <a:r>
              <a:rPr lang="en-US" dirty="0"/>
              <a:t>.  </a:t>
            </a:r>
          </a:p>
          <a:p>
            <a:pPr marL="171450" indent="-171450">
              <a:buFont typeface="Arial" panose="020B0604020202020204" pitchFamily="34" charset="0"/>
              <a:buChar char="•"/>
            </a:pPr>
            <a:r>
              <a:rPr lang="en-US" dirty="0"/>
              <a:t>This is still in line with our budget for the year, but is the first time the University is planning to run at a deficit budget.</a:t>
            </a:r>
          </a:p>
          <a:p>
            <a:pPr marL="171450" indent="-171450">
              <a:buFont typeface="Arial" panose="020B0604020202020204" pitchFamily="34" charset="0"/>
              <a:buChar char="•"/>
            </a:pPr>
            <a:r>
              <a:rPr lang="en-US" dirty="0"/>
              <a:t>We are currently compiling our next three-year financial plan and which needs to show a path back to positive surplus position.</a:t>
            </a:r>
          </a:p>
          <a:p>
            <a:pPr marL="171450" indent="-171450">
              <a:buFont typeface="Arial" panose="020B0604020202020204" pitchFamily="34" charset="0"/>
              <a:buChar char="•"/>
            </a:pPr>
            <a:r>
              <a:rPr lang="en-US" dirty="0"/>
              <a:t>We need all areas to be very mindful of controlling our costs whilst also identifying the opportunities where we can grow income in the future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Here is a quick overview of our finances for the year ending 31 July 2023</a:t>
            </a:r>
          </a:p>
          <a:p>
            <a:pPr marL="171450" indent="-171450">
              <a:buFont typeface="Arial" panose="020B0604020202020204" pitchFamily="34" charset="0"/>
              <a:buChar char="•"/>
            </a:pPr>
            <a:r>
              <a:rPr lang="en-US" dirty="0"/>
              <a:t>These results are subject to external audit and we expect to publish our accounts in mid-December.</a:t>
            </a:r>
          </a:p>
          <a:p>
            <a:pPr marL="171450" indent="-171450">
              <a:buFont typeface="Arial" panose="020B0604020202020204" pitchFamily="34" charset="0"/>
              <a:buChar char="•"/>
            </a:pPr>
            <a:r>
              <a:rPr lang="en-US" dirty="0"/>
              <a:t>We saw a good level of growth in our income last year, with total income growing by 9% to £</a:t>
            </a:r>
            <a:r>
              <a:rPr lang="en-US" dirty="0" err="1"/>
              <a:t>608m</a:t>
            </a:r>
            <a:r>
              <a:rPr lang="en-US" dirty="0"/>
              <a:t>.</a:t>
            </a:r>
          </a:p>
          <a:p>
            <a:pPr marL="171450" indent="-171450">
              <a:buFont typeface="Arial" panose="020B0604020202020204" pitchFamily="34" charset="0"/>
              <a:buChar char="•"/>
            </a:pPr>
            <a:r>
              <a:rPr lang="en-US" dirty="0"/>
              <a:t>This include growth across all our main income streams – tuition fee income, research income, funding body grants and other income. </a:t>
            </a:r>
          </a:p>
          <a:p>
            <a:pPr marL="171450" indent="-171450">
              <a:buFont typeface="Arial" panose="020B0604020202020204" pitchFamily="34" charset="0"/>
              <a:buChar char="•"/>
            </a:pPr>
            <a:r>
              <a:rPr lang="en-US" dirty="0"/>
              <a:t>Unfortunately, we also suffered a high level of growth in our cost base, which grew by 8% - driven by the accelerated pay award and high energy costs</a:t>
            </a:r>
          </a:p>
          <a:p>
            <a:pPr marL="171450" indent="-171450">
              <a:buFont typeface="Arial" panose="020B0604020202020204" pitchFamily="34" charset="0"/>
              <a:buChar char="•"/>
            </a:pPr>
            <a:r>
              <a:rPr lang="en-US" dirty="0"/>
              <a:t>The headline message is that we ended the year with a small positive operating surplus of £</a:t>
            </a:r>
            <a:r>
              <a:rPr lang="en-US" dirty="0" err="1"/>
              <a:t>4m</a:t>
            </a:r>
            <a:r>
              <a:rPr lang="en-US" dirty="0"/>
              <a:t>.</a:t>
            </a:r>
          </a:p>
          <a:p>
            <a:pPr marL="171450" indent="-171450">
              <a:buFont typeface="Arial" panose="020B0604020202020204" pitchFamily="34" charset="0"/>
              <a:buChar char="•"/>
            </a:pPr>
            <a:r>
              <a:rPr lang="en-US" dirty="0"/>
              <a:t>This was an improvement on our budget and the position we had been forecasting for most of last year.</a:t>
            </a:r>
          </a:p>
          <a:p>
            <a:pPr marL="171450" indent="-171450">
              <a:buFont typeface="Arial" panose="020B0604020202020204" pitchFamily="34" charset="0"/>
              <a:buChar char="•"/>
            </a:pPr>
            <a:r>
              <a:rPr lang="en-US" dirty="0"/>
              <a:t>Although a number of the factors leading to this were somewhat outside of our control – such as unexpected one-off funding awards received during the year.</a:t>
            </a:r>
          </a:p>
          <a:p>
            <a:pPr marL="171450" indent="-171450">
              <a:buFont typeface="Arial" panose="020B0604020202020204" pitchFamily="34" charset="0"/>
              <a:buChar char="•"/>
            </a:pPr>
            <a:r>
              <a:rPr lang="en-US" dirty="0"/>
              <a:t>Our staff base hasn’t grown as much as we had planned, ending the year relatively flat.  This is over 200 roles below the position we expected to be in.</a:t>
            </a:r>
          </a:p>
          <a:p>
            <a:pPr marL="171450" indent="-171450">
              <a:buFont typeface="Arial" panose="020B0604020202020204" pitchFamily="34" charset="0"/>
              <a:buChar char="•"/>
            </a:pPr>
            <a:r>
              <a:rPr lang="en-US" dirty="0"/>
              <a:t>We still have a strong cash position despite continued capital investments like completion of the Stephenson Building phase 1.</a:t>
            </a:r>
          </a:p>
        </p:txBody>
      </p:sp>
      <p:sp>
        <p:nvSpPr>
          <p:cNvPr id="4" name="Slide Number Placeholder 3"/>
          <p:cNvSpPr>
            <a:spLocks noGrp="1"/>
          </p:cNvSpPr>
          <p:nvPr>
            <p:ph type="sldNum" sz="quarter" idx="5"/>
          </p:nvPr>
        </p:nvSpPr>
        <p:spPr/>
        <p:txBody>
          <a:bodyPr/>
          <a:lstStyle/>
          <a:p>
            <a:pPr marL="0" marR="0" lvl="0" indent="0" algn="r" defTabSz="904342" rtl="0" eaLnBrk="1" fontAlgn="auto" latinLnBrk="0" hangingPunct="1">
              <a:lnSpc>
                <a:spcPct val="100000"/>
              </a:lnSpc>
              <a:spcBef>
                <a:spcPts val="0"/>
              </a:spcBef>
              <a:spcAft>
                <a:spcPts val="0"/>
              </a:spcAft>
              <a:buClrTx/>
              <a:buSzTx/>
              <a:buFontTx/>
              <a:buNone/>
              <a:tabLst/>
              <a:defRPr/>
            </a:pPr>
            <a:fld id="{A053DDE6-AA85-CC4B-A952-8191F9DE90F6}"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04342"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1642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sv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Lion">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829679-9942-77AF-4C6B-55AA077C5DC6}"/>
              </a:ext>
            </a:extLst>
          </p:cNvPr>
          <p:cNvSpPr/>
          <p:nvPr userDrawn="1"/>
        </p:nvSpPr>
        <p:spPr>
          <a:xfrm>
            <a:off x="0" y="0"/>
            <a:ext cx="12192000" cy="6858000"/>
          </a:xfrm>
          <a:prstGeom prst="rect">
            <a:avLst/>
          </a:prstGeom>
          <a:gradFill flip="none" rotWithShape="1">
            <a:gsLst>
              <a:gs pos="50000">
                <a:srgbClr val="004273"/>
              </a:gs>
              <a:gs pos="0">
                <a:srgbClr val="003050"/>
              </a:gs>
              <a:gs pos="100000">
                <a:srgbClr val="0091CE"/>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800"/>
          </a:p>
        </p:txBody>
      </p:sp>
      <p:sp>
        <p:nvSpPr>
          <p:cNvPr id="10" name="Rectangle 9">
            <a:extLst>
              <a:ext uri="{FF2B5EF4-FFF2-40B4-BE49-F238E27FC236}">
                <a16:creationId xmlns:a16="http://schemas.microsoft.com/office/drawing/2014/main" id="{CC33804A-E475-4620-90BA-14C7236A9E30}"/>
              </a:ext>
            </a:extLst>
          </p:cNvPr>
          <p:cNvSpPr>
            <a:spLocks noGrp="1" noRot="1" noMove="1" noResize="1" noEditPoints="1" noAdjustHandles="1" noChangeArrowheads="1" noChangeShapeType="1"/>
          </p:cNvSpPr>
          <p:nvPr userDrawn="1"/>
        </p:nvSpPr>
        <p:spPr>
          <a:xfrm>
            <a:off x="0" y="6294704"/>
            <a:ext cx="12192000" cy="574476"/>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sp>
        <p:nvSpPr>
          <p:cNvPr id="2" name="Title 1">
            <a:extLst>
              <a:ext uri="{FF2B5EF4-FFF2-40B4-BE49-F238E27FC236}">
                <a16:creationId xmlns:a16="http://schemas.microsoft.com/office/drawing/2014/main" id="{336C9D99-1ADC-64D8-DC9D-FA1FF5D9BD0A}"/>
              </a:ext>
            </a:extLst>
          </p:cNvPr>
          <p:cNvSpPr>
            <a:spLocks noGrp="1"/>
          </p:cNvSpPr>
          <p:nvPr>
            <p:ph type="ctrTitle"/>
          </p:nvPr>
        </p:nvSpPr>
        <p:spPr>
          <a:xfrm>
            <a:off x="1524000" y="1484313"/>
            <a:ext cx="9143996" cy="2387600"/>
          </a:xfrm>
          <a:prstGeom prst="rect">
            <a:avLst/>
          </a:prstGeom>
        </p:spPr>
        <p:txBody>
          <a:bodyPr anchor="b">
            <a:normAutofit/>
          </a:bodyPr>
          <a:lstStyle>
            <a:lvl1pPr algn="l">
              <a:defRPr sz="48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E5A82C5F-DE69-51CD-03F2-48A48F63F946}"/>
              </a:ext>
            </a:extLst>
          </p:cNvPr>
          <p:cNvSpPr>
            <a:spLocks noGrp="1"/>
          </p:cNvSpPr>
          <p:nvPr>
            <p:ph type="subTitle" idx="1"/>
          </p:nvPr>
        </p:nvSpPr>
        <p:spPr>
          <a:xfrm>
            <a:off x="1524001" y="3997888"/>
            <a:ext cx="5819774" cy="767661"/>
          </a:xfrm>
          <a:prstGeom prst="rect">
            <a:avLst/>
          </a:prstGeom>
        </p:spPr>
        <p:txBody>
          <a:bodyPr anchor="b">
            <a:normAutofit/>
          </a:bodyPr>
          <a:lstStyle>
            <a:lvl1pPr marL="0" indent="0" algn="l">
              <a:buNone/>
              <a:defRPr sz="2400">
                <a:solidFill>
                  <a:schemeClr val="bg1"/>
                </a:solidFill>
                <a:latin typeface="Derailed Light" panose="020B0403030101060003" pitchFamily="34"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GB"/>
          </a:p>
        </p:txBody>
      </p:sp>
      <p:cxnSp>
        <p:nvCxnSpPr>
          <p:cNvPr id="8" name="Straight Connector 7">
            <a:extLst>
              <a:ext uri="{FF2B5EF4-FFF2-40B4-BE49-F238E27FC236}">
                <a16:creationId xmlns:a16="http://schemas.microsoft.com/office/drawing/2014/main" id="{FA82FD9D-1C0E-9822-A174-49DB57823D43}"/>
              </a:ext>
            </a:extLst>
          </p:cNvPr>
          <p:cNvCxnSpPr>
            <a:cxnSpLocks/>
          </p:cNvCxnSpPr>
          <p:nvPr userDrawn="1"/>
        </p:nvCxnSpPr>
        <p:spPr>
          <a:xfrm flipV="1">
            <a:off x="912448" y="0"/>
            <a:ext cx="0" cy="4727448"/>
          </a:xfrm>
          <a:prstGeom prst="line">
            <a:avLst/>
          </a:prstGeom>
          <a:ln w="127000">
            <a:solidFill>
              <a:srgbClr val="C92136"/>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B688D38-3E3E-98A2-916D-CE3DBC928A9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711663" y="378192"/>
            <a:ext cx="1912677" cy="543265"/>
          </a:xfrm>
          <a:prstGeom prst="rect">
            <a:avLst/>
          </a:prstGeom>
        </p:spPr>
      </p:pic>
      <p:sp>
        <p:nvSpPr>
          <p:cNvPr id="11" name="TextBox 10">
            <a:extLst>
              <a:ext uri="{FF2B5EF4-FFF2-40B4-BE49-F238E27FC236}">
                <a16:creationId xmlns:a16="http://schemas.microsoft.com/office/drawing/2014/main" id="{3792C4E1-CA3C-BE4B-A9BA-E62C792EE9AF}"/>
              </a:ext>
            </a:extLst>
          </p:cNvPr>
          <p:cNvSpPr txBox="1"/>
          <p:nvPr userDrawn="1"/>
        </p:nvSpPr>
        <p:spPr>
          <a:xfrm>
            <a:off x="8289524" y="6402456"/>
            <a:ext cx="3431356" cy="338554"/>
          </a:xfrm>
          <a:prstGeom prst="rect">
            <a:avLst/>
          </a:prstGeom>
          <a:noFill/>
        </p:spPr>
        <p:txBody>
          <a:bodyPr wrap="square" rtlCol="0">
            <a:spAutoFit/>
          </a:bodyPr>
          <a:lstStyle/>
          <a:p>
            <a:r>
              <a:rPr lang="en-US" sz="1600" b="1">
                <a:solidFill>
                  <a:schemeClr val="bg1"/>
                </a:solidFill>
                <a:latin typeface="Derailed" panose="020B0503030101060003" pitchFamily="34" charset="77"/>
              </a:rPr>
              <a:t>   From Newcastle. For the world.</a:t>
            </a:r>
          </a:p>
        </p:txBody>
      </p:sp>
      <p:pic>
        <p:nvPicPr>
          <p:cNvPr id="12" name="Graphic 11">
            <a:extLst>
              <a:ext uri="{FF2B5EF4-FFF2-40B4-BE49-F238E27FC236}">
                <a16:creationId xmlns:a16="http://schemas.microsoft.com/office/drawing/2014/main" id="{5EC53B4B-19F5-5EA5-5BB0-CF960476889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04804" y="1133422"/>
            <a:ext cx="8519068" cy="6021401"/>
          </a:xfrm>
          <a:prstGeom prst="rect">
            <a:avLst/>
          </a:prstGeom>
        </p:spPr>
      </p:pic>
      <p:sp>
        <p:nvSpPr>
          <p:cNvPr id="13" name="Date Placeholder 3">
            <a:extLst>
              <a:ext uri="{FF2B5EF4-FFF2-40B4-BE49-F238E27FC236}">
                <a16:creationId xmlns:a16="http://schemas.microsoft.com/office/drawing/2014/main" id="{53C654B7-6766-3D0F-0761-3DA493BE7262}"/>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14" name="Footer Placeholder 4">
            <a:extLst>
              <a:ext uri="{FF2B5EF4-FFF2-40B4-BE49-F238E27FC236}">
                <a16:creationId xmlns:a16="http://schemas.microsoft.com/office/drawing/2014/main" id="{7C05CB58-6641-DEC5-AF57-2FBCD650A6E3}"/>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dirty="0"/>
          </a:p>
        </p:txBody>
      </p:sp>
      <p:sp>
        <p:nvSpPr>
          <p:cNvPr id="15" name="Slide Number Placeholder 5">
            <a:extLst>
              <a:ext uri="{FF2B5EF4-FFF2-40B4-BE49-F238E27FC236}">
                <a16:creationId xmlns:a16="http://schemas.microsoft.com/office/drawing/2014/main" id="{3CFD1703-27C2-D68D-E30C-1A6C05735858}"/>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Tree>
    <p:extLst>
      <p:ext uri="{BB962C8B-B14F-4D97-AF65-F5344CB8AC3E}">
        <p14:creationId xmlns:p14="http://schemas.microsoft.com/office/powerpoint/2010/main" val="406316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08333E-7 4.07407E-6 L 2.08333E-7 -0.70394 " pathEditMode="relative" rAng="0" ptsTypes="AA">
                                      <p:cBhvr>
                                        <p:cTn id="6" dur="3000" spd="-100000" fill="hold"/>
                                        <p:tgtEl>
                                          <p:spTgt spid="8"/>
                                        </p:tgtEl>
                                        <p:attrNameLst>
                                          <p:attrName>ppt_x</p:attrName>
                                          <p:attrName>ppt_y</p:attrName>
                                        </p:attrNameLst>
                                      </p:cBhvr>
                                      <p:rCtr x="0" y="-35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ue Title and 3 x Content">
    <p:bg>
      <p:bgRef idx="1001">
        <a:schemeClr val="bg2"/>
      </p:bgRef>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AFE1BCA-057F-6E1D-A798-7BA1A68F8A7B}"/>
              </a:ext>
            </a:extLst>
          </p:cNvPr>
          <p:cNvSpPr>
            <a:spLocks noGrp="1"/>
          </p:cNvSpPr>
          <p:nvPr>
            <p:ph sz="quarter" idx="10"/>
          </p:nvPr>
        </p:nvSpPr>
        <p:spPr>
          <a:xfrm>
            <a:off x="520701" y="1857374"/>
            <a:ext cx="3554772" cy="4193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3">
            <a:extLst>
              <a:ext uri="{FF2B5EF4-FFF2-40B4-BE49-F238E27FC236}">
                <a16:creationId xmlns:a16="http://schemas.microsoft.com/office/drawing/2014/main" id="{FA5038F4-BF4B-65F0-ADAE-D3630592FBB6}"/>
              </a:ext>
            </a:extLst>
          </p:cNvPr>
          <p:cNvSpPr>
            <a:spLocks noGrp="1"/>
          </p:cNvSpPr>
          <p:nvPr>
            <p:ph sz="quarter" idx="11"/>
          </p:nvPr>
        </p:nvSpPr>
        <p:spPr>
          <a:xfrm>
            <a:off x="4278392" y="1857373"/>
            <a:ext cx="3554772" cy="4193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3">
            <a:extLst>
              <a:ext uri="{FF2B5EF4-FFF2-40B4-BE49-F238E27FC236}">
                <a16:creationId xmlns:a16="http://schemas.microsoft.com/office/drawing/2014/main" id="{11379A96-8BA2-048F-8DB4-2DF7FF1C7F67}"/>
              </a:ext>
            </a:extLst>
          </p:cNvPr>
          <p:cNvSpPr>
            <a:spLocks noGrp="1"/>
          </p:cNvSpPr>
          <p:nvPr>
            <p:ph sz="quarter" idx="12"/>
          </p:nvPr>
        </p:nvSpPr>
        <p:spPr>
          <a:xfrm>
            <a:off x="8042769" y="1857373"/>
            <a:ext cx="3554772" cy="4193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Rectangle 1">
            <a:extLst>
              <a:ext uri="{FF2B5EF4-FFF2-40B4-BE49-F238E27FC236}">
                <a16:creationId xmlns:a16="http://schemas.microsoft.com/office/drawing/2014/main" id="{D8FC6DFA-53D3-D102-D39E-1C2BFA0960C3}"/>
              </a:ext>
            </a:extLst>
          </p:cNvPr>
          <p:cNvSpPr/>
          <p:nvPr userDrawn="1"/>
        </p:nvSpPr>
        <p:spPr>
          <a:xfrm>
            <a:off x="577516" y="6233298"/>
            <a:ext cx="11046820" cy="6996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cxnSp>
        <p:nvCxnSpPr>
          <p:cNvPr id="3" name="Straight Connector 2">
            <a:extLst>
              <a:ext uri="{FF2B5EF4-FFF2-40B4-BE49-F238E27FC236}">
                <a16:creationId xmlns:a16="http://schemas.microsoft.com/office/drawing/2014/main" id="{F8B2384C-9204-FF6D-D089-9980C86ED9DE}"/>
              </a:ext>
            </a:extLst>
          </p:cNvPr>
          <p:cNvCxnSpPr>
            <a:cxnSpLocks/>
          </p:cNvCxnSpPr>
          <p:nvPr userDrawn="1"/>
        </p:nvCxnSpPr>
        <p:spPr>
          <a:xfrm flipH="1">
            <a:off x="577516" y="685800"/>
            <a:ext cx="11046820" cy="0"/>
          </a:xfrm>
          <a:prstGeom prst="line">
            <a:avLst/>
          </a:prstGeom>
          <a:ln w="3175"/>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14EC0DF-DF92-9659-FD23-95EA7F7B3E8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180742" y="169310"/>
            <a:ext cx="1473566" cy="418543"/>
          </a:xfrm>
          <a:prstGeom prst="rect">
            <a:avLst/>
          </a:prstGeom>
        </p:spPr>
      </p:pic>
      <p:sp>
        <p:nvSpPr>
          <p:cNvPr id="9" name="TextBox 8">
            <a:extLst>
              <a:ext uri="{FF2B5EF4-FFF2-40B4-BE49-F238E27FC236}">
                <a16:creationId xmlns:a16="http://schemas.microsoft.com/office/drawing/2014/main" id="{EF7111DE-1179-08F4-ED9A-047B51F8D278}"/>
              </a:ext>
            </a:extLst>
          </p:cNvPr>
          <p:cNvSpPr txBox="1"/>
          <p:nvPr userDrawn="1"/>
        </p:nvSpPr>
        <p:spPr>
          <a:xfrm>
            <a:off x="8289524" y="6402456"/>
            <a:ext cx="3431356" cy="338554"/>
          </a:xfrm>
          <a:prstGeom prst="rect">
            <a:avLst/>
          </a:prstGeom>
          <a:noFill/>
        </p:spPr>
        <p:txBody>
          <a:bodyPr wrap="square" rtlCol="0">
            <a:spAutoFit/>
          </a:bodyPr>
          <a:lstStyle/>
          <a:p>
            <a:r>
              <a:rPr lang="en-US" sz="1600" b="1" dirty="0">
                <a:solidFill>
                  <a:schemeClr val="tx1"/>
                </a:solidFill>
                <a:latin typeface="Derailed" panose="020B0503030101060003" pitchFamily="34" charset="77"/>
              </a:rPr>
              <a:t>   From Newcastle. For the world.</a:t>
            </a:r>
          </a:p>
        </p:txBody>
      </p:sp>
      <p:sp>
        <p:nvSpPr>
          <p:cNvPr id="11" name="Date Placeholder 3">
            <a:extLst>
              <a:ext uri="{FF2B5EF4-FFF2-40B4-BE49-F238E27FC236}">
                <a16:creationId xmlns:a16="http://schemas.microsoft.com/office/drawing/2014/main" id="{34D552A0-DDB4-E652-6C84-E40D81A2F2F7}"/>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16" name="Footer Placeholder 4">
            <a:extLst>
              <a:ext uri="{FF2B5EF4-FFF2-40B4-BE49-F238E27FC236}">
                <a16:creationId xmlns:a16="http://schemas.microsoft.com/office/drawing/2014/main" id="{4A7212F5-5091-CA6A-7922-E0AEA097175A}"/>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dirty="0"/>
          </a:p>
        </p:txBody>
      </p:sp>
      <p:sp>
        <p:nvSpPr>
          <p:cNvPr id="17" name="Slide Number Placeholder 5">
            <a:extLst>
              <a:ext uri="{FF2B5EF4-FFF2-40B4-BE49-F238E27FC236}">
                <a16:creationId xmlns:a16="http://schemas.microsoft.com/office/drawing/2014/main" id="{70BF5103-450D-00AA-27F7-4E90D61A8929}"/>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
        <p:nvSpPr>
          <p:cNvPr id="12" name="Title Placeholder 25">
            <a:extLst>
              <a:ext uri="{FF2B5EF4-FFF2-40B4-BE49-F238E27FC236}">
                <a16:creationId xmlns:a16="http://schemas.microsoft.com/office/drawing/2014/main" id="{A8BFF69E-DD06-9FD3-2362-DA88B7A32B41}"/>
              </a:ext>
            </a:extLst>
          </p:cNvPr>
          <p:cNvSpPr>
            <a:spLocks noGrp="1"/>
          </p:cNvSpPr>
          <p:nvPr>
            <p:ph type="title"/>
          </p:nvPr>
        </p:nvSpPr>
        <p:spPr>
          <a:xfrm>
            <a:off x="520566" y="895810"/>
            <a:ext cx="10515600" cy="883658"/>
          </a:xfrm>
          <a:prstGeom prst="rect">
            <a:avLst/>
          </a:prstGeom>
        </p:spPr>
        <p:txBody>
          <a:bodyPr vert="horz" lIns="91440" tIns="45720" rIns="91440" bIns="45720" rtlCol="0" anchor="ctr">
            <a:normAutofit/>
          </a:bodyPr>
          <a:lstStyle>
            <a:lvl1pPr>
              <a:defRPr>
                <a:solidFill>
                  <a:schemeClr val="tx1"/>
                </a:solidFill>
              </a:defRPr>
            </a:lvl1pPr>
          </a:lstStyle>
          <a:p>
            <a:r>
              <a:rPr lang="en-US"/>
              <a:t>Click to edit Master title style</a:t>
            </a:r>
            <a:endParaRPr lang="en-GB"/>
          </a:p>
        </p:txBody>
      </p:sp>
      <p:sp>
        <p:nvSpPr>
          <p:cNvPr id="10" name="Text Placeholder 7">
            <a:extLst>
              <a:ext uri="{FF2B5EF4-FFF2-40B4-BE49-F238E27FC236}">
                <a16:creationId xmlns:a16="http://schemas.microsoft.com/office/drawing/2014/main" id="{547C9CD2-903A-F644-6FBD-7989D1FD9074}"/>
              </a:ext>
            </a:extLst>
          </p:cNvPr>
          <p:cNvSpPr>
            <a:spLocks noGrp="1"/>
          </p:cNvSpPr>
          <p:nvPr>
            <p:ph type="body" sz="quarter" idx="17" hasCustomPrompt="1"/>
          </p:nvPr>
        </p:nvSpPr>
        <p:spPr>
          <a:xfrm>
            <a:off x="520571" y="186311"/>
            <a:ext cx="9045575" cy="422275"/>
          </a:xfrm>
        </p:spPr>
        <p:txBody>
          <a:bodyPr anchor="ctr">
            <a:noAutofit/>
          </a:bodyPr>
          <a:lstStyle>
            <a:lvl1pPr marL="0" indent="0">
              <a:buFont typeface="Arial" panose="020B0604020202020204" pitchFamily="34" charset="0"/>
              <a:buNone/>
              <a:defRPr sz="2400">
                <a:solidFill>
                  <a:schemeClr val="tx2"/>
                </a:solidFill>
                <a:latin typeface="Derailed Light" panose="020B0403030101060003" pitchFamily="34" charset="0"/>
              </a:defRPr>
            </a:lvl1pPr>
            <a:lvl2pPr marL="457205" indent="0">
              <a:buNone/>
              <a:defRPr/>
            </a:lvl2pPr>
            <a:lvl3pPr marL="914411" indent="0">
              <a:buNone/>
              <a:defRPr/>
            </a:lvl3pPr>
            <a:lvl4pPr marL="1371617" indent="0">
              <a:buNone/>
              <a:defRPr/>
            </a:lvl4pPr>
            <a:lvl5pPr marL="1828823" indent="0">
              <a:buNone/>
              <a:defRPr/>
            </a:lvl5pPr>
          </a:lstStyle>
          <a:p>
            <a:pPr lvl="0"/>
            <a:r>
              <a:rPr lang="en-US" dirty="0"/>
              <a:t>Presentation Name</a:t>
            </a:r>
            <a:endParaRPr lang="en-GB" dirty="0"/>
          </a:p>
        </p:txBody>
      </p:sp>
    </p:spTree>
    <p:extLst>
      <p:ext uri="{BB962C8B-B14F-4D97-AF65-F5344CB8AC3E}">
        <p14:creationId xmlns:p14="http://schemas.microsoft.com/office/powerpoint/2010/main" val="311015237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Lion">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829679-9942-77AF-4C6B-55AA077C5DC6}"/>
              </a:ext>
            </a:extLst>
          </p:cNvPr>
          <p:cNvSpPr/>
          <p:nvPr userDrawn="1"/>
        </p:nvSpPr>
        <p:spPr>
          <a:xfrm>
            <a:off x="0" y="0"/>
            <a:ext cx="12192000" cy="6858000"/>
          </a:xfrm>
          <a:prstGeom prst="rect">
            <a:avLst/>
          </a:prstGeom>
          <a:gradFill flip="none" rotWithShape="1">
            <a:gsLst>
              <a:gs pos="50000">
                <a:srgbClr val="004273"/>
              </a:gs>
              <a:gs pos="0">
                <a:srgbClr val="003050"/>
              </a:gs>
              <a:gs pos="100000">
                <a:srgbClr val="0091CE"/>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800"/>
          </a:p>
        </p:txBody>
      </p:sp>
      <p:sp>
        <p:nvSpPr>
          <p:cNvPr id="10" name="Rectangle 9">
            <a:extLst>
              <a:ext uri="{FF2B5EF4-FFF2-40B4-BE49-F238E27FC236}">
                <a16:creationId xmlns:a16="http://schemas.microsoft.com/office/drawing/2014/main" id="{CC33804A-E475-4620-90BA-14C7236A9E30}"/>
              </a:ext>
            </a:extLst>
          </p:cNvPr>
          <p:cNvSpPr>
            <a:spLocks noGrp="1" noRot="1" noMove="1" noResize="1" noEditPoints="1" noAdjustHandles="1" noChangeArrowheads="1" noChangeShapeType="1"/>
          </p:cNvSpPr>
          <p:nvPr userDrawn="1"/>
        </p:nvSpPr>
        <p:spPr>
          <a:xfrm>
            <a:off x="0" y="6294704"/>
            <a:ext cx="12192000" cy="574476"/>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sp>
        <p:nvSpPr>
          <p:cNvPr id="2" name="Title 1">
            <a:extLst>
              <a:ext uri="{FF2B5EF4-FFF2-40B4-BE49-F238E27FC236}">
                <a16:creationId xmlns:a16="http://schemas.microsoft.com/office/drawing/2014/main" id="{336C9D99-1ADC-64D8-DC9D-FA1FF5D9BD0A}"/>
              </a:ext>
            </a:extLst>
          </p:cNvPr>
          <p:cNvSpPr>
            <a:spLocks noGrp="1"/>
          </p:cNvSpPr>
          <p:nvPr>
            <p:ph type="ctrTitle"/>
          </p:nvPr>
        </p:nvSpPr>
        <p:spPr>
          <a:xfrm>
            <a:off x="1524001" y="1927072"/>
            <a:ext cx="5964453" cy="2387600"/>
          </a:xfrm>
          <a:prstGeom prst="rect">
            <a:avLst/>
          </a:prstGeom>
        </p:spPr>
        <p:txBody>
          <a:bodyPr anchor="b">
            <a:normAutofit/>
          </a:bodyPr>
          <a:lstStyle>
            <a:lvl1pPr algn="l">
              <a:defRPr sz="4000">
                <a:solidFill>
                  <a:schemeClr val="bg1"/>
                </a:solidFill>
              </a:defRPr>
            </a:lvl1pPr>
          </a:lstStyle>
          <a:p>
            <a:r>
              <a:rPr lang="en-US"/>
              <a:t>Click to edit Master title style</a:t>
            </a:r>
            <a:endParaRPr lang="en-GB"/>
          </a:p>
        </p:txBody>
      </p:sp>
      <p:cxnSp>
        <p:nvCxnSpPr>
          <p:cNvPr id="8" name="Straight Connector 7">
            <a:extLst>
              <a:ext uri="{FF2B5EF4-FFF2-40B4-BE49-F238E27FC236}">
                <a16:creationId xmlns:a16="http://schemas.microsoft.com/office/drawing/2014/main" id="{FA82FD9D-1C0E-9822-A174-49DB57823D43}"/>
              </a:ext>
            </a:extLst>
          </p:cNvPr>
          <p:cNvCxnSpPr>
            <a:cxnSpLocks/>
          </p:cNvCxnSpPr>
          <p:nvPr userDrawn="1"/>
        </p:nvCxnSpPr>
        <p:spPr>
          <a:xfrm flipV="1">
            <a:off x="912448" y="-558266"/>
            <a:ext cx="0" cy="4727448"/>
          </a:xfrm>
          <a:prstGeom prst="line">
            <a:avLst/>
          </a:prstGeom>
          <a:ln w="127000">
            <a:solidFill>
              <a:srgbClr val="C92136"/>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B688D38-3E3E-98A2-916D-CE3DBC928A9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711663" y="378192"/>
            <a:ext cx="1912677" cy="543265"/>
          </a:xfrm>
          <a:prstGeom prst="rect">
            <a:avLst/>
          </a:prstGeom>
        </p:spPr>
      </p:pic>
      <p:sp>
        <p:nvSpPr>
          <p:cNvPr id="11" name="TextBox 10">
            <a:extLst>
              <a:ext uri="{FF2B5EF4-FFF2-40B4-BE49-F238E27FC236}">
                <a16:creationId xmlns:a16="http://schemas.microsoft.com/office/drawing/2014/main" id="{3792C4E1-CA3C-BE4B-A9BA-E62C792EE9AF}"/>
              </a:ext>
            </a:extLst>
          </p:cNvPr>
          <p:cNvSpPr txBox="1"/>
          <p:nvPr userDrawn="1"/>
        </p:nvSpPr>
        <p:spPr>
          <a:xfrm>
            <a:off x="8289524" y="6402456"/>
            <a:ext cx="3431356" cy="338554"/>
          </a:xfrm>
          <a:prstGeom prst="rect">
            <a:avLst/>
          </a:prstGeom>
          <a:noFill/>
        </p:spPr>
        <p:txBody>
          <a:bodyPr wrap="square" rtlCol="0">
            <a:spAutoFit/>
          </a:bodyPr>
          <a:lstStyle/>
          <a:p>
            <a:r>
              <a:rPr lang="en-US" sz="1600" b="1">
                <a:solidFill>
                  <a:schemeClr val="bg1"/>
                </a:solidFill>
                <a:latin typeface="Derailed" panose="020B0503030101060003" pitchFamily="34" charset="77"/>
              </a:rPr>
              <a:t>   From Newcastle. For the world.</a:t>
            </a:r>
          </a:p>
        </p:txBody>
      </p:sp>
      <p:pic>
        <p:nvPicPr>
          <p:cNvPr id="12" name="Graphic 11">
            <a:extLst>
              <a:ext uri="{FF2B5EF4-FFF2-40B4-BE49-F238E27FC236}">
                <a16:creationId xmlns:a16="http://schemas.microsoft.com/office/drawing/2014/main" id="{5EC53B4B-19F5-5EA5-5BB0-CF960476889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04804" y="1133422"/>
            <a:ext cx="8519068" cy="6021401"/>
          </a:xfrm>
          <a:prstGeom prst="rect">
            <a:avLst/>
          </a:prstGeom>
        </p:spPr>
      </p:pic>
      <p:sp>
        <p:nvSpPr>
          <p:cNvPr id="3" name="Date Placeholder 3">
            <a:extLst>
              <a:ext uri="{FF2B5EF4-FFF2-40B4-BE49-F238E27FC236}">
                <a16:creationId xmlns:a16="http://schemas.microsoft.com/office/drawing/2014/main" id="{E46D611D-AED8-9F9B-BEE3-7A87D0FD03B3}"/>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13" name="Footer Placeholder 4">
            <a:extLst>
              <a:ext uri="{FF2B5EF4-FFF2-40B4-BE49-F238E27FC236}">
                <a16:creationId xmlns:a16="http://schemas.microsoft.com/office/drawing/2014/main" id="{B969741B-DBD9-15D8-A5D7-5A5B90624C88}"/>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dirty="0"/>
          </a:p>
        </p:txBody>
      </p:sp>
      <p:sp>
        <p:nvSpPr>
          <p:cNvPr id="14" name="Slide Number Placeholder 5">
            <a:extLst>
              <a:ext uri="{FF2B5EF4-FFF2-40B4-BE49-F238E27FC236}">
                <a16:creationId xmlns:a16="http://schemas.microsoft.com/office/drawing/2014/main" id="{F26668BE-85C6-CF41-520F-167CBB57A61A}"/>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Tree>
    <p:extLst>
      <p:ext uri="{BB962C8B-B14F-4D97-AF65-F5344CB8AC3E}">
        <p14:creationId xmlns:p14="http://schemas.microsoft.com/office/powerpoint/2010/main" val="395790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08333E-7 -4.44444E-6 L 2.08333E-7 -0.70393 " pathEditMode="relative" rAng="0" ptsTypes="AA">
                                      <p:cBhvr>
                                        <p:cTn id="6" dur="3000" spd="-100000" fill="hold"/>
                                        <p:tgtEl>
                                          <p:spTgt spid="8"/>
                                        </p:tgtEl>
                                        <p:attrNameLst>
                                          <p:attrName>ppt_x</p:attrName>
                                          <p:attrName>ppt_y</p:attrName>
                                        </p:attrNameLst>
                                      </p:cBhvr>
                                      <p:rCtr x="0" y="-35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City">
    <p:bg>
      <p:bgRef idx="1001">
        <a:schemeClr val="bg1"/>
      </p:bgRef>
    </p:bg>
    <p:spTree>
      <p:nvGrpSpPr>
        <p:cNvPr id="1" name=""/>
        <p:cNvGrpSpPr/>
        <p:nvPr/>
      </p:nvGrpSpPr>
      <p:grpSpPr>
        <a:xfrm>
          <a:off x="0" y="0"/>
          <a:ext cx="0" cy="0"/>
          <a:chOff x="0" y="0"/>
          <a:chExt cx="0" cy="0"/>
        </a:xfrm>
      </p:grpSpPr>
      <p:pic>
        <p:nvPicPr>
          <p:cNvPr id="3" name="Picture 2" descr="Newcastle Cityscape">
            <a:extLst>
              <a:ext uri="{FF2B5EF4-FFF2-40B4-BE49-F238E27FC236}">
                <a16:creationId xmlns:a16="http://schemas.microsoft.com/office/drawing/2014/main" id="{EF99EB38-6334-A0DC-181B-3A9705D842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CC33804A-E475-4620-90BA-14C7236A9E30}"/>
              </a:ext>
            </a:extLst>
          </p:cNvPr>
          <p:cNvSpPr>
            <a:spLocks noGrp="1" noRot="1" noMove="1" noResize="1" noEditPoints="1" noAdjustHandles="1" noChangeArrowheads="1" noChangeShapeType="1"/>
          </p:cNvSpPr>
          <p:nvPr userDrawn="1"/>
        </p:nvSpPr>
        <p:spPr>
          <a:xfrm>
            <a:off x="0" y="6294704"/>
            <a:ext cx="12192000" cy="574476"/>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pic>
        <p:nvPicPr>
          <p:cNvPr id="9" name="Picture 8">
            <a:extLst>
              <a:ext uri="{FF2B5EF4-FFF2-40B4-BE49-F238E27FC236}">
                <a16:creationId xmlns:a16="http://schemas.microsoft.com/office/drawing/2014/main" id="{5B688D38-3E3E-98A2-916D-CE3DBC928A9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711663" y="378192"/>
            <a:ext cx="1912677" cy="543265"/>
          </a:xfrm>
          <a:prstGeom prst="rect">
            <a:avLst/>
          </a:prstGeom>
        </p:spPr>
      </p:pic>
      <p:sp>
        <p:nvSpPr>
          <p:cNvPr id="11" name="TextBox 10">
            <a:extLst>
              <a:ext uri="{FF2B5EF4-FFF2-40B4-BE49-F238E27FC236}">
                <a16:creationId xmlns:a16="http://schemas.microsoft.com/office/drawing/2014/main" id="{3792C4E1-CA3C-BE4B-A9BA-E62C792EE9AF}"/>
              </a:ext>
            </a:extLst>
          </p:cNvPr>
          <p:cNvSpPr txBox="1"/>
          <p:nvPr userDrawn="1"/>
        </p:nvSpPr>
        <p:spPr>
          <a:xfrm>
            <a:off x="8289524" y="6402456"/>
            <a:ext cx="3431356" cy="338554"/>
          </a:xfrm>
          <a:prstGeom prst="rect">
            <a:avLst/>
          </a:prstGeom>
          <a:noFill/>
        </p:spPr>
        <p:txBody>
          <a:bodyPr wrap="square" rtlCol="0">
            <a:spAutoFit/>
          </a:bodyPr>
          <a:lstStyle/>
          <a:p>
            <a:r>
              <a:rPr lang="en-US" sz="1600" b="1" dirty="0">
                <a:solidFill>
                  <a:schemeClr val="bg1"/>
                </a:solidFill>
                <a:latin typeface="Derailed" panose="020B0503030101060003" pitchFamily="34" charset="77"/>
              </a:rPr>
              <a:t>   From Newcastle. For the world.</a:t>
            </a:r>
          </a:p>
        </p:txBody>
      </p:sp>
      <p:sp>
        <p:nvSpPr>
          <p:cNvPr id="12" name="Date Placeholder 3">
            <a:extLst>
              <a:ext uri="{FF2B5EF4-FFF2-40B4-BE49-F238E27FC236}">
                <a16:creationId xmlns:a16="http://schemas.microsoft.com/office/drawing/2014/main" id="{73BD4321-1B21-C4D5-5232-2B7A774EDC62}"/>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15" name="Footer Placeholder 4">
            <a:extLst>
              <a:ext uri="{FF2B5EF4-FFF2-40B4-BE49-F238E27FC236}">
                <a16:creationId xmlns:a16="http://schemas.microsoft.com/office/drawing/2014/main" id="{574AE7ED-1099-210F-EF49-C4B8AEB7EBFC}"/>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dirty="0"/>
          </a:p>
        </p:txBody>
      </p:sp>
      <p:sp>
        <p:nvSpPr>
          <p:cNvPr id="16" name="Slide Number Placeholder 5">
            <a:extLst>
              <a:ext uri="{FF2B5EF4-FFF2-40B4-BE49-F238E27FC236}">
                <a16:creationId xmlns:a16="http://schemas.microsoft.com/office/drawing/2014/main" id="{EFFA8343-644D-B8C7-5190-667D05F96B7E}"/>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
        <p:nvSpPr>
          <p:cNvPr id="4" name="Rectangle 3">
            <a:extLst>
              <a:ext uri="{FF2B5EF4-FFF2-40B4-BE49-F238E27FC236}">
                <a16:creationId xmlns:a16="http://schemas.microsoft.com/office/drawing/2014/main" id="{ABB1AF48-2F0E-8C4E-6AEA-84D8333E10C5}"/>
              </a:ext>
            </a:extLst>
          </p:cNvPr>
          <p:cNvSpPr>
            <a:spLocks/>
          </p:cNvSpPr>
          <p:nvPr userDrawn="1"/>
        </p:nvSpPr>
        <p:spPr>
          <a:xfrm>
            <a:off x="0" y="2524382"/>
            <a:ext cx="8463065" cy="2232250"/>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sp>
        <p:nvSpPr>
          <p:cNvPr id="5" name="Title 1">
            <a:extLst>
              <a:ext uri="{FF2B5EF4-FFF2-40B4-BE49-F238E27FC236}">
                <a16:creationId xmlns:a16="http://schemas.microsoft.com/office/drawing/2014/main" id="{9ABBF230-7B92-F0B2-DD5A-EA0E1FD1F3D3}"/>
              </a:ext>
            </a:extLst>
          </p:cNvPr>
          <p:cNvSpPr>
            <a:spLocks noGrp="1"/>
          </p:cNvSpPr>
          <p:nvPr>
            <p:ph type="ctrTitle"/>
          </p:nvPr>
        </p:nvSpPr>
        <p:spPr>
          <a:xfrm>
            <a:off x="1523998" y="2986391"/>
            <a:ext cx="6686144" cy="1328281"/>
          </a:xfrm>
          <a:prstGeom prst="rect">
            <a:avLst/>
          </a:prstGeom>
        </p:spPr>
        <p:txBody>
          <a:bodyPr anchor="b">
            <a:normAutofit/>
          </a:bodyPr>
          <a:lstStyle>
            <a:lvl1pPr algn="l">
              <a:defRPr sz="4000">
                <a:solidFill>
                  <a:schemeClr val="bg1"/>
                </a:solidFill>
              </a:defRPr>
            </a:lvl1pPr>
          </a:lstStyle>
          <a:p>
            <a:r>
              <a:rPr lang="en-US" dirty="0"/>
              <a:t>Click to edit Master title style</a:t>
            </a:r>
            <a:endParaRPr lang="en-GB" dirty="0"/>
          </a:p>
        </p:txBody>
      </p:sp>
      <p:cxnSp>
        <p:nvCxnSpPr>
          <p:cNvPr id="6" name="Straight Connector 5">
            <a:extLst>
              <a:ext uri="{FF2B5EF4-FFF2-40B4-BE49-F238E27FC236}">
                <a16:creationId xmlns:a16="http://schemas.microsoft.com/office/drawing/2014/main" id="{4C266846-0A38-02D3-AECA-6C42BCF8E948}"/>
              </a:ext>
            </a:extLst>
          </p:cNvPr>
          <p:cNvCxnSpPr>
            <a:cxnSpLocks/>
          </p:cNvCxnSpPr>
          <p:nvPr userDrawn="1"/>
        </p:nvCxnSpPr>
        <p:spPr>
          <a:xfrm flipV="1">
            <a:off x="912448" y="-4722868"/>
            <a:ext cx="0" cy="4727448"/>
          </a:xfrm>
          <a:prstGeom prst="line">
            <a:avLst/>
          </a:prstGeom>
          <a:ln w="127000">
            <a:solidFill>
              <a:srgbClr val="C92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7569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4.79167E-6 2.96296E-6 L -0.69415 -0.00209 " pathEditMode="relative" rAng="0" ptsTypes="AA">
                                      <p:cBhvr>
                                        <p:cTn id="6" dur="3000" spd="-100000" fill="hold"/>
                                        <p:tgtEl>
                                          <p:spTgt spid="4"/>
                                        </p:tgtEl>
                                        <p:attrNameLst>
                                          <p:attrName>ppt_x</p:attrName>
                                          <p:attrName>ppt_y</p:attrName>
                                        </p:attrNameLst>
                                      </p:cBhvr>
                                      <p:rCtr x="-34701" y="-116"/>
                                    </p:animMotion>
                                  </p:childTnLst>
                                </p:cTn>
                              </p:par>
                              <p:par>
                                <p:cTn id="7" presetID="42" presetClass="path" presetSubtype="0" accel="50000" decel="50000" fill="hold" grpId="0" nodeType="withEffect">
                                  <p:stCondLst>
                                    <p:cond delay="0"/>
                                  </p:stCondLst>
                                  <p:childTnLst>
                                    <p:animMotion origin="layout" path="M 4.79167E-6 2.96296E-6 L -0.69415 -0.00209 " pathEditMode="relative" rAng="0" ptsTypes="AA">
                                      <p:cBhvr>
                                        <p:cTn id="8" dur="3000" spd="-100000" fill="hold"/>
                                        <p:tgtEl>
                                          <p:spTgt spid="5"/>
                                        </p:tgtEl>
                                        <p:attrNameLst>
                                          <p:attrName>ppt_x</p:attrName>
                                          <p:attrName>ppt_y</p:attrName>
                                        </p:attrNameLst>
                                      </p:cBhvr>
                                      <p:rCtr x="-34701" y="-116"/>
                                    </p:animMotion>
                                  </p:childTnLst>
                                </p:cTn>
                              </p:par>
                            </p:childTnLst>
                          </p:cTn>
                        </p:par>
                        <p:par>
                          <p:cTn id="9" fill="hold">
                            <p:stCondLst>
                              <p:cond delay="3000"/>
                            </p:stCondLst>
                            <p:childTnLst>
                              <p:par>
                                <p:cTn id="10" presetID="42" presetClass="path" presetSubtype="0" accel="50000" decel="50000" fill="hold" nodeType="afterEffect">
                                  <p:stCondLst>
                                    <p:cond delay="0"/>
                                  </p:stCondLst>
                                  <p:childTnLst>
                                    <p:animMotion origin="layout" path="M 0.00078 -0.00533 L -0.00065 0.60671 " pathEditMode="relative" rAng="0" ptsTypes="AA">
                                      <p:cBhvr>
                                        <p:cTn id="11" dur="2000" fill="hold"/>
                                        <p:tgtEl>
                                          <p:spTgt spid="6"/>
                                        </p:tgtEl>
                                        <p:attrNameLst>
                                          <p:attrName>ppt_x</p:attrName>
                                          <p:attrName>ppt_y</p:attrName>
                                        </p:attrNameLst>
                                      </p:cBhvr>
                                      <p:rCtr x="-78" y="306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Arches">
    <p:bg>
      <p:bgRef idx="1001">
        <a:schemeClr val="bg1"/>
      </p:bgRef>
    </p:bg>
    <p:spTree>
      <p:nvGrpSpPr>
        <p:cNvPr id="1" name=""/>
        <p:cNvGrpSpPr/>
        <p:nvPr/>
      </p:nvGrpSpPr>
      <p:grpSpPr>
        <a:xfrm>
          <a:off x="0" y="0"/>
          <a:ext cx="0" cy="0"/>
          <a:chOff x="0" y="0"/>
          <a:chExt cx="0" cy="0"/>
        </a:xfrm>
      </p:grpSpPr>
      <p:pic>
        <p:nvPicPr>
          <p:cNvPr id="6" name="Picture 5" descr="Newcastle University Arches">
            <a:extLst>
              <a:ext uri="{FF2B5EF4-FFF2-40B4-BE49-F238E27FC236}">
                <a16:creationId xmlns:a16="http://schemas.microsoft.com/office/drawing/2014/main" id="{117474B9-0808-A6D3-4A0C-CB3134BE20C7}"/>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23F43331-0AC2-0402-DF42-8DA9534DC48E}"/>
              </a:ext>
            </a:extLst>
          </p:cNvPr>
          <p:cNvSpPr>
            <a:spLocks/>
          </p:cNvSpPr>
          <p:nvPr userDrawn="1"/>
        </p:nvSpPr>
        <p:spPr>
          <a:xfrm>
            <a:off x="0" y="2524382"/>
            <a:ext cx="8463065" cy="2232250"/>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sp>
        <p:nvSpPr>
          <p:cNvPr id="10" name="Rectangle 9">
            <a:extLst>
              <a:ext uri="{FF2B5EF4-FFF2-40B4-BE49-F238E27FC236}">
                <a16:creationId xmlns:a16="http://schemas.microsoft.com/office/drawing/2014/main" id="{CC33804A-E475-4620-90BA-14C7236A9E30}"/>
              </a:ext>
            </a:extLst>
          </p:cNvPr>
          <p:cNvSpPr>
            <a:spLocks noGrp="1" noRot="1" noMove="1" noResize="1" noEditPoints="1" noAdjustHandles="1" noChangeArrowheads="1" noChangeShapeType="1"/>
          </p:cNvSpPr>
          <p:nvPr userDrawn="1"/>
        </p:nvSpPr>
        <p:spPr>
          <a:xfrm>
            <a:off x="0" y="6294704"/>
            <a:ext cx="12192000" cy="574476"/>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sp>
        <p:nvSpPr>
          <p:cNvPr id="2" name="Title 1">
            <a:extLst>
              <a:ext uri="{FF2B5EF4-FFF2-40B4-BE49-F238E27FC236}">
                <a16:creationId xmlns:a16="http://schemas.microsoft.com/office/drawing/2014/main" id="{336C9D99-1ADC-64D8-DC9D-FA1FF5D9BD0A}"/>
              </a:ext>
            </a:extLst>
          </p:cNvPr>
          <p:cNvSpPr>
            <a:spLocks noGrp="1"/>
          </p:cNvSpPr>
          <p:nvPr>
            <p:ph type="ctrTitle"/>
          </p:nvPr>
        </p:nvSpPr>
        <p:spPr>
          <a:xfrm>
            <a:off x="1523998" y="2986391"/>
            <a:ext cx="6686144" cy="1328281"/>
          </a:xfrm>
          <a:prstGeom prst="rect">
            <a:avLst/>
          </a:prstGeom>
        </p:spPr>
        <p:txBody>
          <a:bodyPr anchor="b">
            <a:normAutofit/>
          </a:bodyPr>
          <a:lstStyle>
            <a:lvl1pPr algn="l">
              <a:defRPr sz="4000">
                <a:solidFill>
                  <a:schemeClr val="bg1"/>
                </a:solidFill>
              </a:defRPr>
            </a:lvl1pPr>
          </a:lstStyle>
          <a:p>
            <a:r>
              <a:rPr lang="en-US" dirty="0"/>
              <a:t>Click to edit Master title style</a:t>
            </a:r>
            <a:endParaRPr lang="en-GB" dirty="0"/>
          </a:p>
        </p:txBody>
      </p:sp>
      <p:pic>
        <p:nvPicPr>
          <p:cNvPr id="9" name="Picture 8">
            <a:extLst>
              <a:ext uri="{FF2B5EF4-FFF2-40B4-BE49-F238E27FC236}">
                <a16:creationId xmlns:a16="http://schemas.microsoft.com/office/drawing/2014/main" id="{5B688D38-3E3E-98A2-916D-CE3DBC928A9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711663" y="378192"/>
            <a:ext cx="1912677" cy="543265"/>
          </a:xfrm>
          <a:prstGeom prst="rect">
            <a:avLst/>
          </a:prstGeom>
        </p:spPr>
      </p:pic>
      <p:sp>
        <p:nvSpPr>
          <p:cNvPr id="11" name="TextBox 10">
            <a:extLst>
              <a:ext uri="{FF2B5EF4-FFF2-40B4-BE49-F238E27FC236}">
                <a16:creationId xmlns:a16="http://schemas.microsoft.com/office/drawing/2014/main" id="{3792C4E1-CA3C-BE4B-A9BA-E62C792EE9AF}"/>
              </a:ext>
            </a:extLst>
          </p:cNvPr>
          <p:cNvSpPr txBox="1"/>
          <p:nvPr userDrawn="1"/>
        </p:nvSpPr>
        <p:spPr>
          <a:xfrm>
            <a:off x="8289524" y="6402456"/>
            <a:ext cx="3431356" cy="338554"/>
          </a:xfrm>
          <a:prstGeom prst="rect">
            <a:avLst/>
          </a:prstGeom>
          <a:noFill/>
        </p:spPr>
        <p:txBody>
          <a:bodyPr wrap="square" rtlCol="0">
            <a:spAutoFit/>
          </a:bodyPr>
          <a:lstStyle/>
          <a:p>
            <a:r>
              <a:rPr lang="en-US" sz="1600" b="1">
                <a:solidFill>
                  <a:schemeClr val="bg1"/>
                </a:solidFill>
                <a:latin typeface="Derailed" panose="020B0503030101060003" pitchFamily="34" charset="77"/>
              </a:rPr>
              <a:t>   From Newcastle. For the world.</a:t>
            </a:r>
          </a:p>
        </p:txBody>
      </p:sp>
      <p:sp>
        <p:nvSpPr>
          <p:cNvPr id="3" name="Date Placeholder 3">
            <a:extLst>
              <a:ext uri="{FF2B5EF4-FFF2-40B4-BE49-F238E27FC236}">
                <a16:creationId xmlns:a16="http://schemas.microsoft.com/office/drawing/2014/main" id="{D0842B96-B5FE-1E35-CBEA-91472EF08373}"/>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12" name="Footer Placeholder 4">
            <a:extLst>
              <a:ext uri="{FF2B5EF4-FFF2-40B4-BE49-F238E27FC236}">
                <a16:creationId xmlns:a16="http://schemas.microsoft.com/office/drawing/2014/main" id="{8CC5A30D-E0CD-8A88-10A5-24D332949805}"/>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dirty="0"/>
          </a:p>
        </p:txBody>
      </p:sp>
      <p:sp>
        <p:nvSpPr>
          <p:cNvPr id="13" name="Slide Number Placeholder 5">
            <a:extLst>
              <a:ext uri="{FF2B5EF4-FFF2-40B4-BE49-F238E27FC236}">
                <a16:creationId xmlns:a16="http://schemas.microsoft.com/office/drawing/2014/main" id="{8B6168C0-63B7-4C4B-F94F-092E8F737D7D}"/>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cxnSp>
        <p:nvCxnSpPr>
          <p:cNvPr id="16" name="Straight Connector 15">
            <a:extLst>
              <a:ext uri="{FF2B5EF4-FFF2-40B4-BE49-F238E27FC236}">
                <a16:creationId xmlns:a16="http://schemas.microsoft.com/office/drawing/2014/main" id="{0054636D-B9F2-D1BB-38B8-113E6628E5F3}"/>
              </a:ext>
            </a:extLst>
          </p:cNvPr>
          <p:cNvCxnSpPr>
            <a:cxnSpLocks/>
          </p:cNvCxnSpPr>
          <p:nvPr userDrawn="1"/>
        </p:nvCxnSpPr>
        <p:spPr>
          <a:xfrm flipV="1">
            <a:off x="912448" y="-4722868"/>
            <a:ext cx="0" cy="4727448"/>
          </a:xfrm>
          <a:prstGeom prst="line">
            <a:avLst/>
          </a:prstGeom>
          <a:ln w="127000">
            <a:solidFill>
              <a:srgbClr val="C92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48986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4.79167E-6 2.96296E-6 L -0.69415 -0.00209 " pathEditMode="relative" rAng="0" ptsTypes="AA">
                                      <p:cBhvr>
                                        <p:cTn id="6" dur="3000" spd="-100000" fill="hold"/>
                                        <p:tgtEl>
                                          <p:spTgt spid="14"/>
                                        </p:tgtEl>
                                        <p:attrNameLst>
                                          <p:attrName>ppt_x</p:attrName>
                                          <p:attrName>ppt_y</p:attrName>
                                        </p:attrNameLst>
                                      </p:cBhvr>
                                      <p:rCtr x="-34701" y="-116"/>
                                    </p:animMotion>
                                  </p:childTnLst>
                                </p:cTn>
                              </p:par>
                              <p:par>
                                <p:cTn id="7" presetID="42" presetClass="path" presetSubtype="0" accel="50000" decel="50000" fill="hold" grpId="0" nodeType="withEffect">
                                  <p:stCondLst>
                                    <p:cond delay="0"/>
                                  </p:stCondLst>
                                  <p:childTnLst>
                                    <p:animMotion origin="layout" path="M 4.79167E-6 2.96296E-6 L -0.69415 -0.00209 " pathEditMode="relative" rAng="0" ptsTypes="AA">
                                      <p:cBhvr>
                                        <p:cTn id="8" dur="3000" spd="-100000" fill="hold"/>
                                        <p:tgtEl>
                                          <p:spTgt spid="2"/>
                                        </p:tgtEl>
                                        <p:attrNameLst>
                                          <p:attrName>ppt_x</p:attrName>
                                          <p:attrName>ppt_y</p:attrName>
                                        </p:attrNameLst>
                                      </p:cBhvr>
                                      <p:rCtr x="-34701" y="-116"/>
                                    </p:animMotion>
                                  </p:childTnLst>
                                </p:cTn>
                              </p:par>
                            </p:childTnLst>
                          </p:cTn>
                        </p:par>
                        <p:par>
                          <p:cTn id="9" fill="hold">
                            <p:stCondLst>
                              <p:cond delay="3000"/>
                            </p:stCondLst>
                            <p:childTnLst>
                              <p:par>
                                <p:cTn id="10" presetID="42" presetClass="path" presetSubtype="0" accel="50000" decel="50000" fill="hold" nodeType="afterEffect">
                                  <p:stCondLst>
                                    <p:cond delay="0"/>
                                  </p:stCondLst>
                                  <p:childTnLst>
                                    <p:animMotion origin="layout" path="M 0.00078 -0.00533 L -0.00065 0.60671 " pathEditMode="relative" rAng="0" ptsTypes="AA">
                                      <p:cBhvr>
                                        <p:cTn id="11" dur="2000" fill="hold"/>
                                        <p:tgtEl>
                                          <p:spTgt spid="16"/>
                                        </p:tgtEl>
                                        <p:attrNameLst>
                                          <p:attrName>ppt_x</p:attrName>
                                          <p:attrName>ppt_y</p:attrName>
                                        </p:attrNameLst>
                                      </p:cBhvr>
                                      <p:rCtr x="-78" y="306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King's Gate">
    <p:bg>
      <p:bgRef idx="1001">
        <a:schemeClr val="bg1"/>
      </p:bgRef>
    </p:bg>
    <p:spTree>
      <p:nvGrpSpPr>
        <p:cNvPr id="1" name=""/>
        <p:cNvGrpSpPr/>
        <p:nvPr/>
      </p:nvGrpSpPr>
      <p:grpSpPr>
        <a:xfrm>
          <a:off x="0" y="0"/>
          <a:ext cx="0" cy="0"/>
          <a:chOff x="0" y="0"/>
          <a:chExt cx="0" cy="0"/>
        </a:xfrm>
      </p:grpSpPr>
      <p:pic>
        <p:nvPicPr>
          <p:cNvPr id="5" name="Picture 4" descr="Newcastle University Arches">
            <a:extLst>
              <a:ext uri="{FF2B5EF4-FFF2-40B4-BE49-F238E27FC236}">
                <a16:creationId xmlns:a16="http://schemas.microsoft.com/office/drawing/2014/main" id="{129BD305-8596-6231-A4E1-BD67DC410A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CC33804A-E475-4620-90BA-14C7236A9E30}"/>
              </a:ext>
            </a:extLst>
          </p:cNvPr>
          <p:cNvSpPr>
            <a:spLocks noGrp="1" noRot="1" noMove="1" noResize="1" noEditPoints="1" noAdjustHandles="1" noChangeArrowheads="1" noChangeShapeType="1"/>
          </p:cNvSpPr>
          <p:nvPr userDrawn="1"/>
        </p:nvSpPr>
        <p:spPr>
          <a:xfrm>
            <a:off x="0" y="6294704"/>
            <a:ext cx="12192000" cy="574476"/>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pic>
        <p:nvPicPr>
          <p:cNvPr id="9" name="Picture 8">
            <a:extLst>
              <a:ext uri="{FF2B5EF4-FFF2-40B4-BE49-F238E27FC236}">
                <a16:creationId xmlns:a16="http://schemas.microsoft.com/office/drawing/2014/main" id="{5B688D38-3E3E-98A2-916D-CE3DBC928A9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711663" y="378192"/>
            <a:ext cx="1912677" cy="543265"/>
          </a:xfrm>
          <a:prstGeom prst="rect">
            <a:avLst/>
          </a:prstGeom>
        </p:spPr>
      </p:pic>
      <p:sp>
        <p:nvSpPr>
          <p:cNvPr id="11" name="TextBox 10">
            <a:extLst>
              <a:ext uri="{FF2B5EF4-FFF2-40B4-BE49-F238E27FC236}">
                <a16:creationId xmlns:a16="http://schemas.microsoft.com/office/drawing/2014/main" id="{3792C4E1-CA3C-BE4B-A9BA-E62C792EE9AF}"/>
              </a:ext>
            </a:extLst>
          </p:cNvPr>
          <p:cNvSpPr txBox="1"/>
          <p:nvPr userDrawn="1"/>
        </p:nvSpPr>
        <p:spPr>
          <a:xfrm>
            <a:off x="8289524" y="6402456"/>
            <a:ext cx="3431356" cy="338554"/>
          </a:xfrm>
          <a:prstGeom prst="rect">
            <a:avLst/>
          </a:prstGeom>
          <a:noFill/>
        </p:spPr>
        <p:txBody>
          <a:bodyPr wrap="square" rtlCol="0">
            <a:spAutoFit/>
          </a:bodyPr>
          <a:lstStyle/>
          <a:p>
            <a:r>
              <a:rPr lang="en-US" sz="1600" b="1">
                <a:solidFill>
                  <a:schemeClr val="bg1"/>
                </a:solidFill>
                <a:latin typeface="Derailed" panose="020B0503030101060003" pitchFamily="34" charset="77"/>
              </a:rPr>
              <a:t>   From Newcastle. For the world.</a:t>
            </a:r>
          </a:p>
        </p:txBody>
      </p:sp>
      <p:sp>
        <p:nvSpPr>
          <p:cNvPr id="7" name="Date Placeholder 3">
            <a:extLst>
              <a:ext uri="{FF2B5EF4-FFF2-40B4-BE49-F238E27FC236}">
                <a16:creationId xmlns:a16="http://schemas.microsoft.com/office/drawing/2014/main" id="{828D0930-8341-20BE-80CC-56D3871E14EE}"/>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13" name="Footer Placeholder 4">
            <a:extLst>
              <a:ext uri="{FF2B5EF4-FFF2-40B4-BE49-F238E27FC236}">
                <a16:creationId xmlns:a16="http://schemas.microsoft.com/office/drawing/2014/main" id="{1F38AFC6-19EC-D9A7-7C06-4EAFF378FD25}"/>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dirty="0"/>
          </a:p>
        </p:txBody>
      </p:sp>
      <p:sp>
        <p:nvSpPr>
          <p:cNvPr id="14" name="Slide Number Placeholder 5">
            <a:extLst>
              <a:ext uri="{FF2B5EF4-FFF2-40B4-BE49-F238E27FC236}">
                <a16:creationId xmlns:a16="http://schemas.microsoft.com/office/drawing/2014/main" id="{73536E95-67EE-DACF-3441-7F66F0DA37A0}"/>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
        <p:nvSpPr>
          <p:cNvPr id="3" name="Rectangle 2">
            <a:extLst>
              <a:ext uri="{FF2B5EF4-FFF2-40B4-BE49-F238E27FC236}">
                <a16:creationId xmlns:a16="http://schemas.microsoft.com/office/drawing/2014/main" id="{C8CF57F7-45DF-22F4-0A57-7398E20B1D74}"/>
              </a:ext>
            </a:extLst>
          </p:cNvPr>
          <p:cNvSpPr>
            <a:spLocks/>
          </p:cNvSpPr>
          <p:nvPr userDrawn="1"/>
        </p:nvSpPr>
        <p:spPr>
          <a:xfrm>
            <a:off x="0" y="2524382"/>
            <a:ext cx="8463065" cy="2232250"/>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sp>
        <p:nvSpPr>
          <p:cNvPr id="4" name="Title 1">
            <a:extLst>
              <a:ext uri="{FF2B5EF4-FFF2-40B4-BE49-F238E27FC236}">
                <a16:creationId xmlns:a16="http://schemas.microsoft.com/office/drawing/2014/main" id="{D3D7F13D-305A-FD31-F5CE-903B8290E3E5}"/>
              </a:ext>
            </a:extLst>
          </p:cNvPr>
          <p:cNvSpPr>
            <a:spLocks noGrp="1"/>
          </p:cNvSpPr>
          <p:nvPr>
            <p:ph type="ctrTitle"/>
          </p:nvPr>
        </p:nvSpPr>
        <p:spPr>
          <a:xfrm>
            <a:off x="1523998" y="2986391"/>
            <a:ext cx="6686144" cy="1328281"/>
          </a:xfrm>
          <a:prstGeom prst="rect">
            <a:avLst/>
          </a:prstGeom>
        </p:spPr>
        <p:txBody>
          <a:bodyPr anchor="b">
            <a:normAutofit/>
          </a:bodyPr>
          <a:lstStyle>
            <a:lvl1pPr algn="l">
              <a:defRPr sz="4000">
                <a:solidFill>
                  <a:schemeClr val="bg1"/>
                </a:solidFill>
              </a:defRPr>
            </a:lvl1pPr>
          </a:lstStyle>
          <a:p>
            <a:r>
              <a:rPr lang="en-US" dirty="0"/>
              <a:t>Click to edit Master title style</a:t>
            </a:r>
            <a:endParaRPr lang="en-GB" dirty="0"/>
          </a:p>
        </p:txBody>
      </p:sp>
      <p:cxnSp>
        <p:nvCxnSpPr>
          <p:cNvPr id="6" name="Straight Connector 5">
            <a:extLst>
              <a:ext uri="{FF2B5EF4-FFF2-40B4-BE49-F238E27FC236}">
                <a16:creationId xmlns:a16="http://schemas.microsoft.com/office/drawing/2014/main" id="{1D106751-B68E-56FB-B466-A6467A2BCB3D}"/>
              </a:ext>
            </a:extLst>
          </p:cNvPr>
          <p:cNvCxnSpPr>
            <a:cxnSpLocks/>
          </p:cNvCxnSpPr>
          <p:nvPr userDrawn="1"/>
        </p:nvCxnSpPr>
        <p:spPr>
          <a:xfrm flipV="1">
            <a:off x="912448" y="-4722868"/>
            <a:ext cx="0" cy="4727448"/>
          </a:xfrm>
          <a:prstGeom prst="line">
            <a:avLst/>
          </a:prstGeom>
          <a:ln w="127000">
            <a:solidFill>
              <a:srgbClr val="C92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215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4.79167E-6 2.96296E-6 L -0.69415 -0.00209 " pathEditMode="relative" rAng="0" ptsTypes="AA">
                                      <p:cBhvr>
                                        <p:cTn id="6" dur="3000" spd="-100000" fill="hold"/>
                                        <p:tgtEl>
                                          <p:spTgt spid="3"/>
                                        </p:tgtEl>
                                        <p:attrNameLst>
                                          <p:attrName>ppt_x</p:attrName>
                                          <p:attrName>ppt_y</p:attrName>
                                        </p:attrNameLst>
                                      </p:cBhvr>
                                      <p:rCtr x="-34701" y="-116"/>
                                    </p:animMotion>
                                  </p:childTnLst>
                                </p:cTn>
                              </p:par>
                              <p:par>
                                <p:cTn id="7" presetID="42" presetClass="path" presetSubtype="0" accel="50000" decel="50000" fill="hold" grpId="0" nodeType="withEffect">
                                  <p:stCondLst>
                                    <p:cond delay="0"/>
                                  </p:stCondLst>
                                  <p:childTnLst>
                                    <p:animMotion origin="layout" path="M 4.79167E-6 2.96296E-6 L -0.69415 -0.00209 " pathEditMode="relative" rAng="0" ptsTypes="AA">
                                      <p:cBhvr>
                                        <p:cTn id="8" dur="3000" spd="-100000" fill="hold"/>
                                        <p:tgtEl>
                                          <p:spTgt spid="4"/>
                                        </p:tgtEl>
                                        <p:attrNameLst>
                                          <p:attrName>ppt_x</p:attrName>
                                          <p:attrName>ppt_y</p:attrName>
                                        </p:attrNameLst>
                                      </p:cBhvr>
                                      <p:rCtr x="-34701" y="-116"/>
                                    </p:animMotion>
                                  </p:childTnLst>
                                </p:cTn>
                              </p:par>
                            </p:childTnLst>
                          </p:cTn>
                        </p:par>
                        <p:par>
                          <p:cTn id="9" fill="hold">
                            <p:stCondLst>
                              <p:cond delay="3000"/>
                            </p:stCondLst>
                            <p:childTnLst>
                              <p:par>
                                <p:cTn id="10" presetID="42" presetClass="path" presetSubtype="0" accel="50000" decel="50000" fill="hold" nodeType="afterEffect">
                                  <p:stCondLst>
                                    <p:cond delay="0"/>
                                  </p:stCondLst>
                                  <p:childTnLst>
                                    <p:animMotion origin="layout" path="M 0.00078 -0.00533 L -0.00065 0.60671 " pathEditMode="relative" rAng="0" ptsTypes="AA">
                                      <p:cBhvr>
                                        <p:cTn id="11" dur="2000" fill="hold"/>
                                        <p:tgtEl>
                                          <p:spTgt spid="6"/>
                                        </p:tgtEl>
                                        <p:attrNameLst>
                                          <p:attrName>ppt_x</p:attrName>
                                          <p:attrName>ppt_y</p:attrName>
                                        </p:attrNameLst>
                                      </p:cBhvr>
                                      <p:rCtr x="-78" y="306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4284DB1-5ABC-F59D-7199-F9DF6F7177B1}"/>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6" name="Footer Placeholder 4">
            <a:extLst>
              <a:ext uri="{FF2B5EF4-FFF2-40B4-BE49-F238E27FC236}">
                <a16:creationId xmlns:a16="http://schemas.microsoft.com/office/drawing/2014/main" id="{DAB30656-7152-8FC6-FBE2-CA84F7BFC607}"/>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dirty="0"/>
          </a:p>
        </p:txBody>
      </p:sp>
      <p:sp>
        <p:nvSpPr>
          <p:cNvPr id="7" name="Slide Number Placeholder 5">
            <a:extLst>
              <a:ext uri="{FF2B5EF4-FFF2-40B4-BE49-F238E27FC236}">
                <a16:creationId xmlns:a16="http://schemas.microsoft.com/office/drawing/2014/main" id="{E9EC5824-14DA-A1DF-8052-D70371570992}"/>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Tree>
    <p:extLst>
      <p:ext uri="{BB962C8B-B14F-4D97-AF65-F5344CB8AC3E}">
        <p14:creationId xmlns:p14="http://schemas.microsoft.com/office/powerpoint/2010/main" val="2869091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E8FC94-969B-291D-92CD-18154A69FAF7}"/>
              </a:ext>
            </a:extLst>
          </p:cNvPr>
          <p:cNvSpPr>
            <a:spLocks noGrp="1"/>
          </p:cNvSpPr>
          <p:nvPr>
            <p:ph idx="1"/>
          </p:nvPr>
        </p:nvSpPr>
        <p:spPr>
          <a:xfrm>
            <a:off x="745603" y="1497878"/>
            <a:ext cx="10956402" cy="4679085"/>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0927689C-7576-034A-60BC-38A52944942E}"/>
              </a:ext>
            </a:extLst>
          </p:cNvPr>
          <p:cNvSpPr/>
          <p:nvPr userDrawn="1"/>
        </p:nvSpPr>
        <p:spPr>
          <a:xfrm>
            <a:off x="0" y="-22165"/>
            <a:ext cx="12191999" cy="111526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erailed"/>
              <a:ea typeface="+mn-ea"/>
              <a:cs typeface="+mn-cs"/>
            </a:endParaRPr>
          </a:p>
        </p:txBody>
      </p:sp>
      <p:sp>
        <p:nvSpPr>
          <p:cNvPr id="8" name="Rectangle 7">
            <a:extLst>
              <a:ext uri="{FF2B5EF4-FFF2-40B4-BE49-F238E27FC236}">
                <a16:creationId xmlns:a16="http://schemas.microsoft.com/office/drawing/2014/main" id="{FFBEF468-E7BA-FAE8-7DC4-63F211EBB2BF}"/>
              </a:ext>
            </a:extLst>
          </p:cNvPr>
          <p:cNvSpPr/>
          <p:nvPr userDrawn="1"/>
        </p:nvSpPr>
        <p:spPr>
          <a:xfrm>
            <a:off x="9448799" y="1022280"/>
            <a:ext cx="2743200" cy="76015"/>
          </a:xfrm>
          <a:prstGeom prst="rect">
            <a:avLst/>
          </a:prstGeom>
          <a:solidFill>
            <a:srgbClr val="6E7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erailed"/>
              <a:ea typeface="+mn-ea"/>
              <a:cs typeface="+mn-cs"/>
            </a:endParaRPr>
          </a:p>
        </p:txBody>
      </p:sp>
      <p:sp>
        <p:nvSpPr>
          <p:cNvPr id="9" name="Title 1">
            <a:extLst>
              <a:ext uri="{FF2B5EF4-FFF2-40B4-BE49-F238E27FC236}">
                <a16:creationId xmlns:a16="http://schemas.microsoft.com/office/drawing/2014/main" id="{2E045847-5B07-06E3-1C5B-5332C3662B08}"/>
              </a:ext>
            </a:extLst>
          </p:cNvPr>
          <p:cNvSpPr txBox="1">
            <a:spLocks/>
          </p:cNvSpPr>
          <p:nvPr userDrawn="1"/>
        </p:nvSpPr>
        <p:spPr>
          <a:xfrm>
            <a:off x="9529986" y="127381"/>
            <a:ext cx="3113931" cy="7871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7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North East Devolution</a:t>
            </a:r>
          </a:p>
        </p:txBody>
      </p:sp>
      <p:sp>
        <p:nvSpPr>
          <p:cNvPr id="2" name="Title 1">
            <a:extLst>
              <a:ext uri="{FF2B5EF4-FFF2-40B4-BE49-F238E27FC236}">
                <a16:creationId xmlns:a16="http://schemas.microsoft.com/office/drawing/2014/main" id="{711077C4-C936-ED12-C301-1842B062EF8F}"/>
              </a:ext>
            </a:extLst>
          </p:cNvPr>
          <p:cNvSpPr>
            <a:spLocks noGrp="1"/>
          </p:cNvSpPr>
          <p:nvPr>
            <p:ph type="title"/>
          </p:nvPr>
        </p:nvSpPr>
        <p:spPr>
          <a:xfrm>
            <a:off x="745603" y="382612"/>
            <a:ext cx="10515600" cy="624775"/>
          </a:xfrm>
          <a:prstGeom prst="rect">
            <a:avLst/>
          </a:prstGeom>
        </p:spPr>
        <p:txBody>
          <a:bodyPr>
            <a:normAutofit/>
          </a:bodyPr>
          <a:lstStyle>
            <a:lvl1pPr>
              <a:defRPr sz="3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45796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557D6-7A16-F24D-94C0-B75AF5D054C3}"/>
              </a:ext>
            </a:extLst>
          </p:cNvPr>
          <p:cNvSpPr>
            <a:spLocks noGrp="1"/>
          </p:cNvSpPr>
          <p:nvPr>
            <p:ph type="title"/>
          </p:nvPr>
        </p:nvSpPr>
        <p:spPr>
          <a:xfrm>
            <a:off x="506702" y="1079432"/>
            <a:ext cx="8319590" cy="730370"/>
          </a:xfrm>
        </p:spPr>
        <p:txBody>
          <a:bodyPr/>
          <a:lstStyle>
            <a:lvl1pPr>
              <a:defRPr>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36E8022-3A5C-BE46-8730-1CBF69304EF4}"/>
              </a:ext>
            </a:extLst>
          </p:cNvPr>
          <p:cNvSpPr>
            <a:spLocks noGrp="1"/>
          </p:cNvSpPr>
          <p:nvPr>
            <p:ph idx="1"/>
          </p:nvPr>
        </p:nvSpPr>
        <p:spPr>
          <a:xfrm>
            <a:off x="509962" y="2012692"/>
            <a:ext cx="8319590" cy="4189412"/>
          </a:xfr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A074235-F314-6E45-A500-7AD3ED70AC99}"/>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14F9DB99-504E-1347-93DC-152EB0CAE36F}"/>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E5E7EA0D-6364-2B4A-8E45-9A79CD741A72}" type="slidenum">
              <a:rPr lang="en-GB" smtClean="0"/>
              <a:pPr/>
              <a:t>‹#›</a:t>
            </a:fld>
            <a:endParaRPr lang="en-GB"/>
          </a:p>
        </p:txBody>
      </p:sp>
      <p:sp>
        <p:nvSpPr>
          <p:cNvPr id="9" name="Text Placeholder 8">
            <a:extLst>
              <a:ext uri="{FF2B5EF4-FFF2-40B4-BE49-F238E27FC236}">
                <a16:creationId xmlns:a16="http://schemas.microsoft.com/office/drawing/2014/main" id="{9D5B7104-6B9A-4FF3-B209-F13FAE4BE065}"/>
              </a:ext>
            </a:extLst>
          </p:cNvPr>
          <p:cNvSpPr>
            <a:spLocks noGrp="1"/>
          </p:cNvSpPr>
          <p:nvPr>
            <p:ph type="body" sz="quarter" idx="13" hasCustomPrompt="1"/>
          </p:nvPr>
        </p:nvSpPr>
        <p:spPr>
          <a:xfrm>
            <a:off x="506413" y="320675"/>
            <a:ext cx="8323139" cy="306388"/>
          </a:xfrm>
        </p:spPr>
        <p:txBody>
          <a:bodyPr/>
          <a:lstStyle>
            <a:lvl1pPr>
              <a:defRPr sz="2000" b="1" i="0">
                <a:solidFill>
                  <a:schemeClr val="tx2"/>
                </a:solidFill>
                <a:latin typeface="Arial" panose="020B0604020202020204" pitchFamily="34" charset="0"/>
                <a:cs typeface="Arial" panose="020B0604020202020204" pitchFamily="34" charset="0"/>
              </a:defRPr>
            </a:lvl1pPr>
          </a:lstStyle>
          <a:p>
            <a:pPr lvl="0"/>
            <a:r>
              <a:rPr lang="en-US"/>
              <a:t>Presentation name.</a:t>
            </a:r>
          </a:p>
        </p:txBody>
      </p:sp>
    </p:spTree>
    <p:extLst>
      <p:ext uri="{BB962C8B-B14F-4D97-AF65-F5344CB8AC3E}">
        <p14:creationId xmlns:p14="http://schemas.microsoft.com/office/powerpoint/2010/main" val="3956959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Lion">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829679-9942-77AF-4C6B-55AA077C5DC6}"/>
              </a:ext>
            </a:extLst>
          </p:cNvPr>
          <p:cNvSpPr/>
          <p:nvPr userDrawn="1"/>
        </p:nvSpPr>
        <p:spPr>
          <a:xfrm>
            <a:off x="0" y="0"/>
            <a:ext cx="12192000" cy="6858000"/>
          </a:xfrm>
          <a:prstGeom prst="rect">
            <a:avLst/>
          </a:prstGeom>
          <a:gradFill flip="none" rotWithShape="1">
            <a:gsLst>
              <a:gs pos="50000">
                <a:srgbClr val="004273"/>
              </a:gs>
              <a:gs pos="0">
                <a:srgbClr val="003050"/>
              </a:gs>
              <a:gs pos="100000">
                <a:srgbClr val="0091CE"/>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800"/>
          </a:p>
        </p:txBody>
      </p:sp>
      <p:pic>
        <p:nvPicPr>
          <p:cNvPr id="12" name="Graphic 11">
            <a:extLst>
              <a:ext uri="{FF2B5EF4-FFF2-40B4-BE49-F238E27FC236}">
                <a16:creationId xmlns:a16="http://schemas.microsoft.com/office/drawing/2014/main" id="{5EC53B4B-19F5-5EA5-5BB0-CF96047688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04804" y="1133422"/>
            <a:ext cx="8519068" cy="6021401"/>
          </a:xfrm>
          <a:prstGeom prst="rect">
            <a:avLst/>
          </a:prstGeom>
        </p:spPr>
      </p:pic>
      <p:pic>
        <p:nvPicPr>
          <p:cNvPr id="13" name="Picture 12">
            <a:extLst>
              <a:ext uri="{FF2B5EF4-FFF2-40B4-BE49-F238E27FC236}">
                <a16:creationId xmlns:a16="http://schemas.microsoft.com/office/drawing/2014/main" id="{1121DD36-FE02-636F-9396-6AA0CC543402}"/>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720152" y="381600"/>
            <a:ext cx="1915200" cy="778956"/>
          </a:xfrm>
          <a:prstGeom prst="rect">
            <a:avLst/>
          </a:prstGeom>
        </p:spPr>
      </p:pic>
      <p:sp>
        <p:nvSpPr>
          <p:cNvPr id="10" name="Rectangle 9">
            <a:extLst>
              <a:ext uri="{FF2B5EF4-FFF2-40B4-BE49-F238E27FC236}">
                <a16:creationId xmlns:a16="http://schemas.microsoft.com/office/drawing/2014/main" id="{CC33804A-E475-4620-90BA-14C7236A9E30}"/>
              </a:ext>
            </a:extLst>
          </p:cNvPr>
          <p:cNvSpPr>
            <a:spLocks noGrp="1" noRot="1" noMove="1" noResize="1" noEditPoints="1" noAdjustHandles="1" noChangeArrowheads="1" noChangeShapeType="1"/>
          </p:cNvSpPr>
          <p:nvPr userDrawn="1"/>
        </p:nvSpPr>
        <p:spPr>
          <a:xfrm>
            <a:off x="0" y="6294704"/>
            <a:ext cx="12192000" cy="574476"/>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sp>
        <p:nvSpPr>
          <p:cNvPr id="2" name="Title 1">
            <a:extLst>
              <a:ext uri="{FF2B5EF4-FFF2-40B4-BE49-F238E27FC236}">
                <a16:creationId xmlns:a16="http://schemas.microsoft.com/office/drawing/2014/main" id="{336C9D99-1ADC-64D8-DC9D-FA1FF5D9BD0A}"/>
              </a:ext>
            </a:extLst>
          </p:cNvPr>
          <p:cNvSpPr>
            <a:spLocks noGrp="1"/>
          </p:cNvSpPr>
          <p:nvPr>
            <p:ph type="ctrTitle"/>
          </p:nvPr>
        </p:nvSpPr>
        <p:spPr>
          <a:xfrm>
            <a:off x="1524000" y="1484313"/>
            <a:ext cx="9143996" cy="2387600"/>
          </a:xfrm>
          <a:prstGeom prst="rect">
            <a:avLst/>
          </a:prstGeom>
        </p:spPr>
        <p:txBody>
          <a:bodyPr anchor="b">
            <a:normAutofit/>
          </a:bodyPr>
          <a:lstStyle>
            <a:lvl1pPr algn="l">
              <a:defRPr sz="48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A82C5F-DE69-51CD-03F2-48A48F63F946}"/>
              </a:ext>
            </a:extLst>
          </p:cNvPr>
          <p:cNvSpPr>
            <a:spLocks noGrp="1"/>
          </p:cNvSpPr>
          <p:nvPr>
            <p:ph type="subTitle" idx="1"/>
          </p:nvPr>
        </p:nvSpPr>
        <p:spPr>
          <a:xfrm>
            <a:off x="1524001" y="3997888"/>
            <a:ext cx="5819774" cy="767661"/>
          </a:xfrm>
          <a:prstGeom prst="rect">
            <a:avLst/>
          </a:prstGeom>
        </p:spPr>
        <p:txBody>
          <a:bodyPr anchor="b">
            <a:normAutofit/>
          </a:bodyPr>
          <a:lstStyle>
            <a:lvl1pPr marL="0" indent="0" algn="l">
              <a:buNone/>
              <a:defRPr sz="2400">
                <a:solidFill>
                  <a:schemeClr val="bg1"/>
                </a:solidFill>
                <a:latin typeface="Derailed Light" panose="020B0403030101060003" pitchFamily="34"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2FB2FC0-E07B-B32F-00F6-45F6DCEA9701}"/>
              </a:ext>
            </a:extLst>
          </p:cNvPr>
          <p:cNvSpPr>
            <a:spLocks noGrp="1"/>
          </p:cNvSpPr>
          <p:nvPr>
            <p:ph type="dt" sz="half" idx="10"/>
          </p:nvPr>
        </p:nvSpPr>
        <p:spPr>
          <a:xfrm>
            <a:off x="838202" y="6404476"/>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a:p>
        </p:txBody>
      </p:sp>
      <p:sp>
        <p:nvSpPr>
          <p:cNvPr id="5" name="Footer Placeholder 4">
            <a:extLst>
              <a:ext uri="{FF2B5EF4-FFF2-40B4-BE49-F238E27FC236}">
                <a16:creationId xmlns:a16="http://schemas.microsoft.com/office/drawing/2014/main" id="{A63E9E52-375B-9771-1CE7-7167665F0F90}"/>
              </a:ext>
            </a:extLst>
          </p:cNvPr>
          <p:cNvSpPr>
            <a:spLocks noGrp="1"/>
          </p:cNvSpPr>
          <p:nvPr>
            <p:ph type="ftr" sz="quarter" idx="11"/>
          </p:nvPr>
        </p:nvSpPr>
        <p:spPr>
          <a:xfrm>
            <a:off x="3313314" y="6404474"/>
            <a:ext cx="3079348" cy="365125"/>
          </a:xfrm>
          <a:prstGeom prst="rect">
            <a:avLst/>
          </a:prstGeom>
        </p:spPr>
        <p:txBody>
          <a:bodyPr/>
          <a:lstStyle>
            <a:lvl1pPr algn="l">
              <a:defRPr>
                <a:solidFill>
                  <a:schemeClr val="accent1">
                    <a:lumMod val="40000"/>
                    <a:lumOff val="60000"/>
                  </a:schemeClr>
                </a:solidFill>
              </a:defRPr>
            </a:lvl1pPr>
          </a:lstStyle>
          <a:p>
            <a:endParaRPr lang="en-GB"/>
          </a:p>
        </p:txBody>
      </p:sp>
      <p:sp>
        <p:nvSpPr>
          <p:cNvPr id="6" name="Slide Number Placeholder 5">
            <a:extLst>
              <a:ext uri="{FF2B5EF4-FFF2-40B4-BE49-F238E27FC236}">
                <a16:creationId xmlns:a16="http://schemas.microsoft.com/office/drawing/2014/main" id="{C257EE78-53D2-41A3-C90B-EB59D290E50C}"/>
              </a:ext>
            </a:extLst>
          </p:cNvPr>
          <p:cNvSpPr>
            <a:spLocks noGrp="1"/>
          </p:cNvSpPr>
          <p:nvPr>
            <p:ph type="sldNum" sz="quarter" idx="12"/>
          </p:nvPr>
        </p:nvSpPr>
        <p:spPr>
          <a:xfrm>
            <a:off x="2370340"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cxnSp>
        <p:nvCxnSpPr>
          <p:cNvPr id="8" name="Straight Connector 7">
            <a:extLst>
              <a:ext uri="{FF2B5EF4-FFF2-40B4-BE49-F238E27FC236}">
                <a16:creationId xmlns:a16="http://schemas.microsoft.com/office/drawing/2014/main" id="{FA82FD9D-1C0E-9822-A174-49DB57823D43}"/>
              </a:ext>
            </a:extLst>
          </p:cNvPr>
          <p:cNvCxnSpPr>
            <a:cxnSpLocks/>
          </p:cNvCxnSpPr>
          <p:nvPr userDrawn="1"/>
        </p:nvCxnSpPr>
        <p:spPr>
          <a:xfrm flipV="1">
            <a:off x="912448" y="0"/>
            <a:ext cx="0" cy="4727448"/>
          </a:xfrm>
          <a:prstGeom prst="line">
            <a:avLst/>
          </a:prstGeom>
          <a:ln w="127000">
            <a:solidFill>
              <a:srgbClr val="C9213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96E83FB-26AB-E867-BDDC-9B33AEF537CA}"/>
              </a:ext>
            </a:extLst>
          </p:cNvPr>
          <p:cNvSpPr txBox="1"/>
          <p:nvPr userDrawn="1"/>
        </p:nvSpPr>
        <p:spPr>
          <a:xfrm>
            <a:off x="8107137" y="6402456"/>
            <a:ext cx="3613744" cy="338554"/>
          </a:xfrm>
          <a:prstGeom prst="rect">
            <a:avLst/>
          </a:prstGeom>
          <a:noFill/>
        </p:spPr>
        <p:txBody>
          <a:bodyPr wrap="square" rtlCol="0">
            <a:spAutoFit/>
          </a:bodyPr>
          <a:lstStyle/>
          <a:p>
            <a:r>
              <a:rPr lang="en-US" sz="1600" b="1" dirty="0">
                <a:solidFill>
                  <a:schemeClr val="bg1"/>
                </a:solidFill>
                <a:latin typeface="Derailed" panose="020B0503030101060003" pitchFamily="34" charset="77"/>
              </a:rPr>
              <a:t>From our University. For the world.</a:t>
            </a:r>
          </a:p>
        </p:txBody>
      </p:sp>
    </p:spTree>
    <p:extLst>
      <p:ext uri="{BB962C8B-B14F-4D97-AF65-F5344CB8AC3E}">
        <p14:creationId xmlns:p14="http://schemas.microsoft.com/office/powerpoint/2010/main" val="25203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08333E-7 4.07407E-6 L 2.08333E-7 -0.70394 " pathEditMode="relative" rAng="0" ptsTypes="AA">
                                      <p:cBhvr>
                                        <p:cTn id="6" dur="3000" spd="-100000" fill="hold"/>
                                        <p:tgtEl>
                                          <p:spTgt spid="8"/>
                                        </p:tgtEl>
                                        <p:attrNameLst>
                                          <p:attrName>ppt_x</p:attrName>
                                          <p:attrName>ppt_y</p:attrName>
                                        </p:attrNameLst>
                                      </p:cBhvr>
                                      <p:rCtr x="0" y="-35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Armstrong">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829679-9942-77AF-4C6B-55AA077C5DC6}"/>
              </a:ext>
            </a:extLst>
          </p:cNvPr>
          <p:cNvSpPr>
            <a:spLocks/>
          </p:cNvSpPr>
          <p:nvPr userDrawn="1"/>
        </p:nvSpPr>
        <p:spPr>
          <a:xfrm>
            <a:off x="0" y="0"/>
            <a:ext cx="12192000" cy="6858000"/>
          </a:xfrm>
          <a:prstGeom prst="rect">
            <a:avLst/>
          </a:prstGeom>
          <a:gradFill flip="none" rotWithShape="1">
            <a:gsLst>
              <a:gs pos="50000">
                <a:srgbClr val="004273"/>
              </a:gs>
              <a:gs pos="0">
                <a:srgbClr val="003050"/>
              </a:gs>
              <a:gs pos="100000">
                <a:srgbClr val="0091CE"/>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800"/>
          </a:p>
        </p:txBody>
      </p:sp>
      <p:pic>
        <p:nvPicPr>
          <p:cNvPr id="8" name="Picture 7" descr="Newcastle University Arches">
            <a:extLst>
              <a:ext uri="{FF2B5EF4-FFF2-40B4-BE49-F238E27FC236}">
                <a16:creationId xmlns:a16="http://schemas.microsoft.com/office/drawing/2014/main" id="{7ECC159D-1D37-D5A8-2F4F-58F3829982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12000" y="0"/>
            <a:ext cx="5080000" cy="6858000"/>
          </a:xfrm>
          <a:prstGeom prst="rect">
            <a:avLst/>
          </a:prstGeom>
        </p:spPr>
      </p:pic>
      <p:pic>
        <p:nvPicPr>
          <p:cNvPr id="4" name="Picture 3">
            <a:extLst>
              <a:ext uri="{FF2B5EF4-FFF2-40B4-BE49-F238E27FC236}">
                <a16:creationId xmlns:a16="http://schemas.microsoft.com/office/drawing/2014/main" id="{359707FE-BC55-3ECE-A409-78CE87497DB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519239" y="378192"/>
            <a:ext cx="1915200" cy="778956"/>
          </a:xfrm>
          <a:prstGeom prst="rect">
            <a:avLst/>
          </a:prstGeom>
        </p:spPr>
      </p:pic>
      <p:sp>
        <p:nvSpPr>
          <p:cNvPr id="10" name="Rectangle 9">
            <a:extLst>
              <a:ext uri="{FF2B5EF4-FFF2-40B4-BE49-F238E27FC236}">
                <a16:creationId xmlns:a16="http://schemas.microsoft.com/office/drawing/2014/main" id="{CC33804A-E475-4620-90BA-14C7236A9E30}"/>
              </a:ext>
            </a:extLst>
          </p:cNvPr>
          <p:cNvSpPr>
            <a:spLocks noGrp="1" noRot="1" noMove="1" noResize="1" noEditPoints="1" noAdjustHandles="1" noChangeArrowheads="1" noChangeShapeType="1"/>
          </p:cNvSpPr>
          <p:nvPr userDrawn="1"/>
        </p:nvSpPr>
        <p:spPr>
          <a:xfrm>
            <a:off x="0" y="6294704"/>
            <a:ext cx="12192000" cy="574476"/>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sp>
        <p:nvSpPr>
          <p:cNvPr id="2" name="Title 1">
            <a:extLst>
              <a:ext uri="{FF2B5EF4-FFF2-40B4-BE49-F238E27FC236}">
                <a16:creationId xmlns:a16="http://schemas.microsoft.com/office/drawing/2014/main" id="{336C9D99-1ADC-64D8-DC9D-FA1FF5D9BD0A}"/>
              </a:ext>
            </a:extLst>
          </p:cNvPr>
          <p:cNvSpPr>
            <a:spLocks noGrp="1"/>
          </p:cNvSpPr>
          <p:nvPr>
            <p:ph type="ctrTitle"/>
          </p:nvPr>
        </p:nvSpPr>
        <p:spPr>
          <a:xfrm>
            <a:off x="1524000" y="1484313"/>
            <a:ext cx="4799797" cy="2387600"/>
          </a:xfrm>
          <a:prstGeom prst="rect">
            <a:avLst/>
          </a:prstGeom>
        </p:spPr>
        <p:txBody>
          <a:bodyPr anchor="b">
            <a:normAutofit/>
          </a:bodyPr>
          <a:lstStyle>
            <a:lvl1pPr algn="l">
              <a:defRPr sz="4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A82C5F-DE69-51CD-03F2-48A48F63F946}"/>
              </a:ext>
            </a:extLst>
          </p:cNvPr>
          <p:cNvSpPr>
            <a:spLocks noGrp="1"/>
          </p:cNvSpPr>
          <p:nvPr>
            <p:ph type="subTitle" idx="1"/>
          </p:nvPr>
        </p:nvSpPr>
        <p:spPr>
          <a:xfrm>
            <a:off x="1524000" y="3997888"/>
            <a:ext cx="4799797" cy="767661"/>
          </a:xfrm>
          <a:prstGeom prst="rect">
            <a:avLst/>
          </a:prstGeom>
        </p:spPr>
        <p:txBody>
          <a:bodyPr anchor="b">
            <a:normAutofit/>
          </a:bodyPr>
          <a:lstStyle>
            <a:lvl1pPr marL="0" indent="0" algn="l">
              <a:buNone/>
              <a:defRPr sz="2400">
                <a:solidFill>
                  <a:schemeClr val="bg1"/>
                </a:solidFill>
                <a:latin typeface="Derailed Light" panose="020B0403030101060003" pitchFamily="34"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Click to edit Master subtitle style</a:t>
            </a:r>
            <a:endParaRPr lang="en-GB" dirty="0"/>
          </a:p>
        </p:txBody>
      </p:sp>
      <p:sp>
        <p:nvSpPr>
          <p:cNvPr id="14" name="Date Placeholder 3">
            <a:extLst>
              <a:ext uri="{FF2B5EF4-FFF2-40B4-BE49-F238E27FC236}">
                <a16:creationId xmlns:a16="http://schemas.microsoft.com/office/drawing/2014/main" id="{67A42426-305C-7BE6-D7D6-CE2D0C9C698A}"/>
              </a:ext>
            </a:extLst>
          </p:cNvPr>
          <p:cNvSpPr>
            <a:spLocks noGrp="1"/>
          </p:cNvSpPr>
          <p:nvPr>
            <p:ph type="dt" sz="half" idx="10"/>
          </p:nvPr>
        </p:nvSpPr>
        <p:spPr>
          <a:xfrm>
            <a:off x="838202" y="6404476"/>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a:p>
        </p:txBody>
      </p:sp>
      <p:sp>
        <p:nvSpPr>
          <p:cNvPr id="15" name="Footer Placeholder 4">
            <a:extLst>
              <a:ext uri="{FF2B5EF4-FFF2-40B4-BE49-F238E27FC236}">
                <a16:creationId xmlns:a16="http://schemas.microsoft.com/office/drawing/2014/main" id="{EDFD1A5D-4DBE-3E0B-5B70-DBDE110DCA88}"/>
              </a:ext>
            </a:extLst>
          </p:cNvPr>
          <p:cNvSpPr>
            <a:spLocks noGrp="1"/>
          </p:cNvSpPr>
          <p:nvPr>
            <p:ph type="ftr" sz="quarter" idx="11"/>
          </p:nvPr>
        </p:nvSpPr>
        <p:spPr>
          <a:xfrm>
            <a:off x="3313314" y="6404474"/>
            <a:ext cx="3079348" cy="365125"/>
          </a:xfrm>
          <a:prstGeom prst="rect">
            <a:avLst/>
          </a:prstGeom>
        </p:spPr>
        <p:txBody>
          <a:bodyPr/>
          <a:lstStyle>
            <a:lvl1pPr algn="l">
              <a:defRPr>
                <a:solidFill>
                  <a:schemeClr val="accent1">
                    <a:lumMod val="40000"/>
                    <a:lumOff val="60000"/>
                  </a:schemeClr>
                </a:solidFill>
              </a:defRPr>
            </a:lvl1pPr>
          </a:lstStyle>
          <a:p>
            <a:endParaRPr lang="en-GB"/>
          </a:p>
        </p:txBody>
      </p:sp>
      <p:sp>
        <p:nvSpPr>
          <p:cNvPr id="16" name="Slide Number Placeholder 5">
            <a:extLst>
              <a:ext uri="{FF2B5EF4-FFF2-40B4-BE49-F238E27FC236}">
                <a16:creationId xmlns:a16="http://schemas.microsoft.com/office/drawing/2014/main" id="{AD04D399-9842-398E-5141-BABA3D9B4440}"/>
              </a:ext>
            </a:extLst>
          </p:cNvPr>
          <p:cNvSpPr>
            <a:spLocks noGrp="1"/>
          </p:cNvSpPr>
          <p:nvPr>
            <p:ph type="sldNum" sz="quarter" idx="12"/>
          </p:nvPr>
        </p:nvSpPr>
        <p:spPr>
          <a:xfrm>
            <a:off x="2370340"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
        <p:nvSpPr>
          <p:cNvPr id="5" name="TextBox 4">
            <a:extLst>
              <a:ext uri="{FF2B5EF4-FFF2-40B4-BE49-F238E27FC236}">
                <a16:creationId xmlns:a16="http://schemas.microsoft.com/office/drawing/2014/main" id="{AB71705B-C709-52B4-1FB8-8AC91E6F625D}"/>
              </a:ext>
            </a:extLst>
          </p:cNvPr>
          <p:cNvSpPr txBox="1"/>
          <p:nvPr userDrawn="1"/>
        </p:nvSpPr>
        <p:spPr>
          <a:xfrm>
            <a:off x="8107137" y="6402456"/>
            <a:ext cx="3613744" cy="338554"/>
          </a:xfrm>
          <a:prstGeom prst="rect">
            <a:avLst/>
          </a:prstGeom>
          <a:noFill/>
        </p:spPr>
        <p:txBody>
          <a:bodyPr wrap="square" rtlCol="0">
            <a:spAutoFit/>
          </a:bodyPr>
          <a:lstStyle/>
          <a:p>
            <a:r>
              <a:rPr lang="en-US" sz="1600" b="1" dirty="0">
                <a:solidFill>
                  <a:schemeClr val="bg1"/>
                </a:solidFill>
                <a:latin typeface="Derailed" panose="020B0503030101060003" pitchFamily="34" charset="77"/>
              </a:rPr>
              <a:t>From our University. For the world.</a:t>
            </a:r>
          </a:p>
        </p:txBody>
      </p:sp>
      <p:cxnSp>
        <p:nvCxnSpPr>
          <p:cNvPr id="6" name="Straight Connector 5">
            <a:extLst>
              <a:ext uri="{FF2B5EF4-FFF2-40B4-BE49-F238E27FC236}">
                <a16:creationId xmlns:a16="http://schemas.microsoft.com/office/drawing/2014/main" id="{2851A3DD-A559-EB5B-B5BD-A06AD2114FB0}"/>
              </a:ext>
            </a:extLst>
          </p:cNvPr>
          <p:cNvCxnSpPr>
            <a:cxnSpLocks/>
          </p:cNvCxnSpPr>
          <p:nvPr userDrawn="1"/>
        </p:nvCxnSpPr>
        <p:spPr>
          <a:xfrm flipV="1">
            <a:off x="912448" y="0"/>
            <a:ext cx="0" cy="4727448"/>
          </a:xfrm>
          <a:prstGeom prst="line">
            <a:avLst/>
          </a:prstGeom>
          <a:ln w="127000">
            <a:solidFill>
              <a:srgbClr val="C92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796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08333E-7 4.07407E-6 L 2.08333E-7 -0.70394 " pathEditMode="relative" rAng="0" ptsTypes="AA">
                                      <p:cBhvr>
                                        <p:cTn id="6" dur="3000" spd="-100000" fill="hold"/>
                                        <p:tgtEl>
                                          <p:spTgt spid="6"/>
                                        </p:tgtEl>
                                        <p:attrNameLst>
                                          <p:attrName>ppt_x</p:attrName>
                                          <p:attrName>ppt_y</p:attrName>
                                        </p:attrNameLst>
                                      </p:cBhvr>
                                      <p:rCtr x="0" y="-35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Armstrong">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829679-9942-77AF-4C6B-55AA077C5DC6}"/>
              </a:ext>
            </a:extLst>
          </p:cNvPr>
          <p:cNvSpPr>
            <a:spLocks noGrp="1" noRot="1" noMove="1" noResize="1" noEditPoints="1" noAdjustHandles="1" noChangeArrowheads="1" noChangeShapeType="1"/>
          </p:cNvSpPr>
          <p:nvPr userDrawn="1"/>
        </p:nvSpPr>
        <p:spPr>
          <a:xfrm>
            <a:off x="0" y="0"/>
            <a:ext cx="12192000" cy="6858000"/>
          </a:xfrm>
          <a:prstGeom prst="rect">
            <a:avLst/>
          </a:prstGeom>
          <a:gradFill flip="none" rotWithShape="1">
            <a:gsLst>
              <a:gs pos="50000">
                <a:srgbClr val="004273"/>
              </a:gs>
              <a:gs pos="0">
                <a:srgbClr val="003050"/>
              </a:gs>
              <a:gs pos="100000">
                <a:srgbClr val="0091CE"/>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800"/>
          </a:p>
        </p:txBody>
      </p:sp>
      <p:pic>
        <p:nvPicPr>
          <p:cNvPr id="14" name="Picture 13" descr="Newcastle University Arches">
            <a:extLst>
              <a:ext uri="{FF2B5EF4-FFF2-40B4-BE49-F238E27FC236}">
                <a16:creationId xmlns:a16="http://schemas.microsoft.com/office/drawing/2014/main" id="{EFE9D616-BCA6-BC65-3F96-099C8F2A8E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12000" y="0"/>
            <a:ext cx="5080000" cy="6858000"/>
          </a:xfrm>
          <a:prstGeom prst="rect">
            <a:avLst/>
          </a:prstGeom>
        </p:spPr>
      </p:pic>
      <p:sp>
        <p:nvSpPr>
          <p:cNvPr id="10" name="Rectangle 9">
            <a:extLst>
              <a:ext uri="{FF2B5EF4-FFF2-40B4-BE49-F238E27FC236}">
                <a16:creationId xmlns:a16="http://schemas.microsoft.com/office/drawing/2014/main" id="{CC33804A-E475-4620-90BA-14C7236A9E30}"/>
              </a:ext>
            </a:extLst>
          </p:cNvPr>
          <p:cNvSpPr>
            <a:spLocks noGrp="1" noRot="1" noMove="1" noResize="1" noEditPoints="1" noAdjustHandles="1" noChangeArrowheads="1" noChangeShapeType="1"/>
          </p:cNvSpPr>
          <p:nvPr userDrawn="1"/>
        </p:nvSpPr>
        <p:spPr>
          <a:xfrm>
            <a:off x="0" y="6294704"/>
            <a:ext cx="12192000" cy="574476"/>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sp>
        <p:nvSpPr>
          <p:cNvPr id="2" name="Title 1">
            <a:extLst>
              <a:ext uri="{FF2B5EF4-FFF2-40B4-BE49-F238E27FC236}">
                <a16:creationId xmlns:a16="http://schemas.microsoft.com/office/drawing/2014/main" id="{336C9D99-1ADC-64D8-DC9D-FA1FF5D9BD0A}"/>
              </a:ext>
            </a:extLst>
          </p:cNvPr>
          <p:cNvSpPr>
            <a:spLocks noGrp="1"/>
          </p:cNvSpPr>
          <p:nvPr>
            <p:ph type="ctrTitle"/>
          </p:nvPr>
        </p:nvSpPr>
        <p:spPr>
          <a:xfrm>
            <a:off x="1524000" y="1484313"/>
            <a:ext cx="4799797" cy="2387600"/>
          </a:xfrm>
          <a:prstGeom prst="rect">
            <a:avLst/>
          </a:prstGeom>
        </p:spPr>
        <p:txBody>
          <a:bodyPr anchor="b">
            <a:normAutofit/>
          </a:bodyPr>
          <a:lstStyle>
            <a:lvl1pPr algn="l">
              <a:defRPr sz="4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A82C5F-DE69-51CD-03F2-48A48F63F946}"/>
              </a:ext>
            </a:extLst>
          </p:cNvPr>
          <p:cNvSpPr>
            <a:spLocks noGrp="1"/>
          </p:cNvSpPr>
          <p:nvPr>
            <p:ph type="subTitle" idx="1"/>
          </p:nvPr>
        </p:nvSpPr>
        <p:spPr>
          <a:xfrm>
            <a:off x="1524000" y="3997888"/>
            <a:ext cx="4799797" cy="767661"/>
          </a:xfrm>
          <a:prstGeom prst="rect">
            <a:avLst/>
          </a:prstGeom>
        </p:spPr>
        <p:txBody>
          <a:bodyPr anchor="b">
            <a:normAutofit/>
          </a:bodyPr>
          <a:lstStyle>
            <a:lvl1pPr marL="0" indent="0" algn="l">
              <a:buNone/>
              <a:defRPr sz="2400">
                <a:solidFill>
                  <a:schemeClr val="bg1"/>
                </a:solidFill>
                <a:latin typeface="Derailed Light" panose="020B0403030101060003" pitchFamily="34"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GB"/>
          </a:p>
        </p:txBody>
      </p:sp>
      <p:pic>
        <p:nvPicPr>
          <p:cNvPr id="9" name="Picture 8">
            <a:extLst>
              <a:ext uri="{FF2B5EF4-FFF2-40B4-BE49-F238E27FC236}">
                <a16:creationId xmlns:a16="http://schemas.microsoft.com/office/drawing/2014/main" id="{5B688D38-3E3E-98A2-916D-CE3DBC928A9B}"/>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530165" y="378192"/>
            <a:ext cx="1912677" cy="543265"/>
          </a:xfrm>
          <a:prstGeom prst="rect">
            <a:avLst/>
          </a:prstGeom>
        </p:spPr>
      </p:pic>
      <p:sp>
        <p:nvSpPr>
          <p:cNvPr id="11" name="TextBox 10">
            <a:extLst>
              <a:ext uri="{FF2B5EF4-FFF2-40B4-BE49-F238E27FC236}">
                <a16:creationId xmlns:a16="http://schemas.microsoft.com/office/drawing/2014/main" id="{3792C4E1-CA3C-BE4B-A9BA-E62C792EE9AF}"/>
              </a:ext>
            </a:extLst>
          </p:cNvPr>
          <p:cNvSpPr txBox="1"/>
          <p:nvPr userDrawn="1"/>
        </p:nvSpPr>
        <p:spPr>
          <a:xfrm>
            <a:off x="8289524" y="6402456"/>
            <a:ext cx="3431356" cy="338554"/>
          </a:xfrm>
          <a:prstGeom prst="rect">
            <a:avLst/>
          </a:prstGeom>
          <a:noFill/>
        </p:spPr>
        <p:txBody>
          <a:bodyPr wrap="square" rtlCol="0">
            <a:spAutoFit/>
          </a:bodyPr>
          <a:lstStyle/>
          <a:p>
            <a:r>
              <a:rPr lang="en-US" sz="1600" b="1" dirty="0">
                <a:solidFill>
                  <a:schemeClr val="bg1"/>
                </a:solidFill>
                <a:latin typeface="Derailed" panose="020B0503030101060003" pitchFamily="34" charset="77"/>
              </a:rPr>
              <a:t>   From Newcastle. For the world.</a:t>
            </a:r>
          </a:p>
        </p:txBody>
      </p:sp>
      <p:sp>
        <p:nvSpPr>
          <p:cNvPr id="4" name="Date Placeholder 3">
            <a:extLst>
              <a:ext uri="{FF2B5EF4-FFF2-40B4-BE49-F238E27FC236}">
                <a16:creationId xmlns:a16="http://schemas.microsoft.com/office/drawing/2014/main" id="{000638F5-F397-85C3-D6CE-65AF0807C912}"/>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5" name="Footer Placeholder 4">
            <a:extLst>
              <a:ext uri="{FF2B5EF4-FFF2-40B4-BE49-F238E27FC236}">
                <a16:creationId xmlns:a16="http://schemas.microsoft.com/office/drawing/2014/main" id="{71BE1408-AEFC-B08F-95A3-530B4EEF2CA0}"/>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dirty="0"/>
          </a:p>
        </p:txBody>
      </p:sp>
      <p:sp>
        <p:nvSpPr>
          <p:cNvPr id="6" name="Slide Number Placeholder 5">
            <a:extLst>
              <a:ext uri="{FF2B5EF4-FFF2-40B4-BE49-F238E27FC236}">
                <a16:creationId xmlns:a16="http://schemas.microsoft.com/office/drawing/2014/main" id="{8F90D5E5-4D3D-6A99-75FA-3238CA3FC4F1}"/>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cxnSp>
        <p:nvCxnSpPr>
          <p:cNvPr id="8" name="Straight Connector 7">
            <a:extLst>
              <a:ext uri="{FF2B5EF4-FFF2-40B4-BE49-F238E27FC236}">
                <a16:creationId xmlns:a16="http://schemas.microsoft.com/office/drawing/2014/main" id="{DAF55C84-E557-337C-954F-4DAF7C899635}"/>
              </a:ext>
            </a:extLst>
          </p:cNvPr>
          <p:cNvCxnSpPr>
            <a:cxnSpLocks/>
          </p:cNvCxnSpPr>
          <p:nvPr userDrawn="1"/>
        </p:nvCxnSpPr>
        <p:spPr>
          <a:xfrm flipV="1">
            <a:off x="912448" y="0"/>
            <a:ext cx="0" cy="4727448"/>
          </a:xfrm>
          <a:prstGeom prst="line">
            <a:avLst/>
          </a:prstGeom>
          <a:ln w="127000">
            <a:solidFill>
              <a:srgbClr val="C92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52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08333E-7 4.07407E-6 L 2.08333E-7 -0.70394 " pathEditMode="relative" rAng="0" ptsTypes="AA">
                                      <p:cBhvr>
                                        <p:cTn id="6" dur="3000" spd="-100000" fill="hold"/>
                                        <p:tgtEl>
                                          <p:spTgt spid="8"/>
                                        </p:tgtEl>
                                        <p:attrNameLst>
                                          <p:attrName>ppt_x</p:attrName>
                                          <p:attrName>ppt_y</p:attrName>
                                        </p:attrNameLst>
                                      </p:cBhvr>
                                      <p:rCtr x="0" y="-35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Arches">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829679-9942-77AF-4C6B-55AA077C5DC6}"/>
              </a:ext>
            </a:extLst>
          </p:cNvPr>
          <p:cNvSpPr>
            <a:spLocks/>
          </p:cNvSpPr>
          <p:nvPr userDrawn="1"/>
        </p:nvSpPr>
        <p:spPr>
          <a:xfrm>
            <a:off x="0" y="0"/>
            <a:ext cx="12192000" cy="6858000"/>
          </a:xfrm>
          <a:prstGeom prst="rect">
            <a:avLst/>
          </a:prstGeom>
          <a:gradFill flip="none" rotWithShape="1">
            <a:gsLst>
              <a:gs pos="50000">
                <a:srgbClr val="004273"/>
              </a:gs>
              <a:gs pos="0">
                <a:srgbClr val="003050"/>
              </a:gs>
              <a:gs pos="100000">
                <a:srgbClr val="0091CE"/>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800"/>
          </a:p>
        </p:txBody>
      </p:sp>
      <p:pic>
        <p:nvPicPr>
          <p:cNvPr id="5" name="Picture 4" descr="Newcastle University Arches">
            <a:extLst>
              <a:ext uri="{FF2B5EF4-FFF2-40B4-BE49-F238E27FC236}">
                <a16:creationId xmlns:a16="http://schemas.microsoft.com/office/drawing/2014/main" id="{FA73F45C-17BE-EB14-316C-802D08188C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12000" y="-19972"/>
            <a:ext cx="5080000" cy="6858000"/>
          </a:xfrm>
          <a:prstGeom prst="rect">
            <a:avLst/>
          </a:prstGeom>
        </p:spPr>
      </p:pic>
      <p:sp>
        <p:nvSpPr>
          <p:cNvPr id="10" name="Rectangle 9">
            <a:extLst>
              <a:ext uri="{FF2B5EF4-FFF2-40B4-BE49-F238E27FC236}">
                <a16:creationId xmlns:a16="http://schemas.microsoft.com/office/drawing/2014/main" id="{CC33804A-E475-4620-90BA-14C7236A9E30}"/>
              </a:ext>
            </a:extLst>
          </p:cNvPr>
          <p:cNvSpPr>
            <a:spLocks noGrp="1" noRot="1" noMove="1" noResize="1" noEditPoints="1" noAdjustHandles="1" noChangeArrowheads="1" noChangeShapeType="1"/>
          </p:cNvSpPr>
          <p:nvPr userDrawn="1"/>
        </p:nvSpPr>
        <p:spPr>
          <a:xfrm>
            <a:off x="0" y="6294704"/>
            <a:ext cx="12192000" cy="574476"/>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sp>
        <p:nvSpPr>
          <p:cNvPr id="2" name="Title 1">
            <a:extLst>
              <a:ext uri="{FF2B5EF4-FFF2-40B4-BE49-F238E27FC236}">
                <a16:creationId xmlns:a16="http://schemas.microsoft.com/office/drawing/2014/main" id="{336C9D99-1ADC-64D8-DC9D-FA1FF5D9BD0A}"/>
              </a:ext>
            </a:extLst>
          </p:cNvPr>
          <p:cNvSpPr>
            <a:spLocks noGrp="1"/>
          </p:cNvSpPr>
          <p:nvPr>
            <p:ph type="ctrTitle"/>
          </p:nvPr>
        </p:nvSpPr>
        <p:spPr>
          <a:xfrm>
            <a:off x="1524000" y="1484313"/>
            <a:ext cx="4799797" cy="2387600"/>
          </a:xfrm>
          <a:prstGeom prst="rect">
            <a:avLst/>
          </a:prstGeom>
        </p:spPr>
        <p:txBody>
          <a:bodyPr anchor="b">
            <a:normAutofit/>
          </a:bodyPr>
          <a:lstStyle>
            <a:lvl1pPr algn="l">
              <a:defRPr sz="4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A82C5F-DE69-51CD-03F2-48A48F63F946}"/>
              </a:ext>
            </a:extLst>
          </p:cNvPr>
          <p:cNvSpPr>
            <a:spLocks noGrp="1"/>
          </p:cNvSpPr>
          <p:nvPr>
            <p:ph type="subTitle" idx="1"/>
          </p:nvPr>
        </p:nvSpPr>
        <p:spPr>
          <a:xfrm>
            <a:off x="1524000" y="3997888"/>
            <a:ext cx="4799797" cy="767661"/>
          </a:xfrm>
          <a:prstGeom prst="rect">
            <a:avLst/>
          </a:prstGeom>
        </p:spPr>
        <p:txBody>
          <a:bodyPr anchor="b">
            <a:normAutofit/>
          </a:bodyPr>
          <a:lstStyle>
            <a:lvl1pPr marL="0" indent="0" algn="l">
              <a:buNone/>
              <a:defRPr sz="2400">
                <a:solidFill>
                  <a:schemeClr val="bg1"/>
                </a:solidFill>
                <a:latin typeface="Derailed Light" panose="020B0403030101060003" pitchFamily="34"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GB"/>
          </a:p>
        </p:txBody>
      </p:sp>
      <p:sp>
        <p:nvSpPr>
          <p:cNvPr id="14" name="Date Placeholder 3">
            <a:extLst>
              <a:ext uri="{FF2B5EF4-FFF2-40B4-BE49-F238E27FC236}">
                <a16:creationId xmlns:a16="http://schemas.microsoft.com/office/drawing/2014/main" id="{67A42426-305C-7BE6-D7D6-CE2D0C9C698A}"/>
              </a:ext>
            </a:extLst>
          </p:cNvPr>
          <p:cNvSpPr>
            <a:spLocks noGrp="1"/>
          </p:cNvSpPr>
          <p:nvPr>
            <p:ph type="dt" sz="half" idx="10"/>
          </p:nvPr>
        </p:nvSpPr>
        <p:spPr>
          <a:xfrm>
            <a:off x="838202" y="6404476"/>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a:p>
        </p:txBody>
      </p:sp>
      <p:sp>
        <p:nvSpPr>
          <p:cNvPr id="15" name="Footer Placeholder 4">
            <a:extLst>
              <a:ext uri="{FF2B5EF4-FFF2-40B4-BE49-F238E27FC236}">
                <a16:creationId xmlns:a16="http://schemas.microsoft.com/office/drawing/2014/main" id="{EDFD1A5D-4DBE-3E0B-5B70-DBDE110DCA88}"/>
              </a:ext>
            </a:extLst>
          </p:cNvPr>
          <p:cNvSpPr>
            <a:spLocks noGrp="1"/>
          </p:cNvSpPr>
          <p:nvPr>
            <p:ph type="ftr" sz="quarter" idx="11"/>
          </p:nvPr>
        </p:nvSpPr>
        <p:spPr>
          <a:xfrm>
            <a:off x="3313314" y="6404474"/>
            <a:ext cx="3079348" cy="365125"/>
          </a:xfrm>
          <a:prstGeom prst="rect">
            <a:avLst/>
          </a:prstGeom>
        </p:spPr>
        <p:txBody>
          <a:bodyPr/>
          <a:lstStyle>
            <a:lvl1pPr algn="l">
              <a:defRPr>
                <a:solidFill>
                  <a:schemeClr val="accent1">
                    <a:lumMod val="40000"/>
                    <a:lumOff val="60000"/>
                  </a:schemeClr>
                </a:solidFill>
              </a:defRPr>
            </a:lvl1pPr>
          </a:lstStyle>
          <a:p>
            <a:endParaRPr lang="en-GB"/>
          </a:p>
        </p:txBody>
      </p:sp>
      <p:sp>
        <p:nvSpPr>
          <p:cNvPr id="16" name="Slide Number Placeholder 5">
            <a:extLst>
              <a:ext uri="{FF2B5EF4-FFF2-40B4-BE49-F238E27FC236}">
                <a16:creationId xmlns:a16="http://schemas.microsoft.com/office/drawing/2014/main" id="{AD04D399-9842-398E-5141-BABA3D9B4440}"/>
              </a:ext>
            </a:extLst>
          </p:cNvPr>
          <p:cNvSpPr>
            <a:spLocks noGrp="1"/>
          </p:cNvSpPr>
          <p:nvPr>
            <p:ph type="sldNum" sz="quarter" idx="12"/>
          </p:nvPr>
        </p:nvSpPr>
        <p:spPr>
          <a:xfrm>
            <a:off x="2370340"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pic>
        <p:nvPicPr>
          <p:cNvPr id="6" name="Picture 5">
            <a:extLst>
              <a:ext uri="{FF2B5EF4-FFF2-40B4-BE49-F238E27FC236}">
                <a16:creationId xmlns:a16="http://schemas.microsoft.com/office/drawing/2014/main" id="{96D619BF-9D63-380F-4743-DB128114BC8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519239" y="378192"/>
            <a:ext cx="1915200" cy="778956"/>
          </a:xfrm>
          <a:prstGeom prst="rect">
            <a:avLst/>
          </a:prstGeom>
        </p:spPr>
      </p:pic>
      <p:sp>
        <p:nvSpPr>
          <p:cNvPr id="8" name="TextBox 7">
            <a:extLst>
              <a:ext uri="{FF2B5EF4-FFF2-40B4-BE49-F238E27FC236}">
                <a16:creationId xmlns:a16="http://schemas.microsoft.com/office/drawing/2014/main" id="{3CBF0A41-0358-3C64-B056-07E070CA0745}"/>
              </a:ext>
            </a:extLst>
          </p:cNvPr>
          <p:cNvSpPr txBox="1"/>
          <p:nvPr userDrawn="1"/>
        </p:nvSpPr>
        <p:spPr>
          <a:xfrm>
            <a:off x="8107137" y="6402456"/>
            <a:ext cx="3613744" cy="338554"/>
          </a:xfrm>
          <a:prstGeom prst="rect">
            <a:avLst/>
          </a:prstGeom>
          <a:noFill/>
        </p:spPr>
        <p:txBody>
          <a:bodyPr wrap="square" rtlCol="0">
            <a:spAutoFit/>
          </a:bodyPr>
          <a:lstStyle/>
          <a:p>
            <a:r>
              <a:rPr lang="en-US" sz="1600" b="1" dirty="0">
                <a:solidFill>
                  <a:schemeClr val="bg1"/>
                </a:solidFill>
                <a:latin typeface="Derailed" panose="020B0503030101060003" pitchFamily="34" charset="77"/>
              </a:rPr>
              <a:t>From our University. For the world.</a:t>
            </a:r>
          </a:p>
        </p:txBody>
      </p:sp>
      <p:cxnSp>
        <p:nvCxnSpPr>
          <p:cNvPr id="9" name="Straight Connector 8">
            <a:extLst>
              <a:ext uri="{FF2B5EF4-FFF2-40B4-BE49-F238E27FC236}">
                <a16:creationId xmlns:a16="http://schemas.microsoft.com/office/drawing/2014/main" id="{588E669D-AA50-5084-2858-1EDD91B34CB2}"/>
              </a:ext>
            </a:extLst>
          </p:cNvPr>
          <p:cNvCxnSpPr>
            <a:cxnSpLocks/>
          </p:cNvCxnSpPr>
          <p:nvPr userDrawn="1"/>
        </p:nvCxnSpPr>
        <p:spPr>
          <a:xfrm flipV="1">
            <a:off x="912448" y="0"/>
            <a:ext cx="0" cy="4727448"/>
          </a:xfrm>
          <a:prstGeom prst="line">
            <a:avLst/>
          </a:prstGeom>
          <a:ln w="127000">
            <a:solidFill>
              <a:srgbClr val="C92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62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08333E-7 4.07407E-6 L 2.08333E-7 -0.70394 " pathEditMode="relative" rAng="0" ptsTypes="AA">
                                      <p:cBhvr>
                                        <p:cTn id="6" dur="3000" spd="-100000" fill="hold"/>
                                        <p:tgtEl>
                                          <p:spTgt spid="9"/>
                                        </p:tgtEl>
                                        <p:attrNameLst>
                                          <p:attrName>ppt_x</p:attrName>
                                          <p:attrName>ppt_y</p:attrName>
                                        </p:attrNameLst>
                                      </p:cBhvr>
                                      <p:rCtr x="0" y="-35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Helix">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829679-9942-77AF-4C6B-55AA077C5DC6}"/>
              </a:ext>
            </a:extLst>
          </p:cNvPr>
          <p:cNvSpPr>
            <a:spLocks/>
          </p:cNvSpPr>
          <p:nvPr userDrawn="1"/>
        </p:nvSpPr>
        <p:spPr>
          <a:xfrm>
            <a:off x="0" y="0"/>
            <a:ext cx="12192000" cy="6858000"/>
          </a:xfrm>
          <a:prstGeom prst="rect">
            <a:avLst/>
          </a:prstGeom>
          <a:gradFill flip="none" rotWithShape="1">
            <a:gsLst>
              <a:gs pos="50000">
                <a:srgbClr val="004273"/>
              </a:gs>
              <a:gs pos="0">
                <a:srgbClr val="003050"/>
              </a:gs>
              <a:gs pos="100000">
                <a:srgbClr val="0091CE"/>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800"/>
          </a:p>
        </p:txBody>
      </p:sp>
      <p:pic>
        <p:nvPicPr>
          <p:cNvPr id="9" name="Picture 8" descr="A group of people walking in front of a building&#10;&#10;Description automatically generated">
            <a:extLst>
              <a:ext uri="{FF2B5EF4-FFF2-40B4-BE49-F238E27FC236}">
                <a16:creationId xmlns:a16="http://schemas.microsoft.com/office/drawing/2014/main" id="{55661858-201D-6DA3-CE6D-8FF54E917F4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12000" y="0"/>
            <a:ext cx="5080000" cy="6858000"/>
          </a:xfrm>
          <a:prstGeom prst="rect">
            <a:avLst/>
          </a:prstGeom>
        </p:spPr>
      </p:pic>
      <p:sp>
        <p:nvSpPr>
          <p:cNvPr id="10" name="Rectangle 9">
            <a:extLst>
              <a:ext uri="{FF2B5EF4-FFF2-40B4-BE49-F238E27FC236}">
                <a16:creationId xmlns:a16="http://schemas.microsoft.com/office/drawing/2014/main" id="{CC33804A-E475-4620-90BA-14C7236A9E30}"/>
              </a:ext>
            </a:extLst>
          </p:cNvPr>
          <p:cNvSpPr>
            <a:spLocks noGrp="1" noRot="1" noMove="1" noResize="1" noEditPoints="1" noAdjustHandles="1" noChangeArrowheads="1" noChangeShapeType="1"/>
          </p:cNvSpPr>
          <p:nvPr userDrawn="1"/>
        </p:nvSpPr>
        <p:spPr>
          <a:xfrm>
            <a:off x="0" y="6294704"/>
            <a:ext cx="12192000" cy="574476"/>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sp>
        <p:nvSpPr>
          <p:cNvPr id="2" name="Title 1">
            <a:extLst>
              <a:ext uri="{FF2B5EF4-FFF2-40B4-BE49-F238E27FC236}">
                <a16:creationId xmlns:a16="http://schemas.microsoft.com/office/drawing/2014/main" id="{336C9D99-1ADC-64D8-DC9D-FA1FF5D9BD0A}"/>
              </a:ext>
            </a:extLst>
          </p:cNvPr>
          <p:cNvSpPr>
            <a:spLocks noGrp="1"/>
          </p:cNvSpPr>
          <p:nvPr>
            <p:ph type="ctrTitle"/>
          </p:nvPr>
        </p:nvSpPr>
        <p:spPr>
          <a:xfrm>
            <a:off x="1524000" y="1484313"/>
            <a:ext cx="4799797" cy="2387600"/>
          </a:xfrm>
          <a:prstGeom prst="rect">
            <a:avLst/>
          </a:prstGeom>
        </p:spPr>
        <p:txBody>
          <a:bodyPr anchor="b">
            <a:normAutofit/>
          </a:bodyPr>
          <a:lstStyle>
            <a:lvl1pPr algn="l">
              <a:defRPr sz="4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A82C5F-DE69-51CD-03F2-48A48F63F946}"/>
              </a:ext>
            </a:extLst>
          </p:cNvPr>
          <p:cNvSpPr>
            <a:spLocks noGrp="1"/>
          </p:cNvSpPr>
          <p:nvPr>
            <p:ph type="subTitle" idx="1"/>
          </p:nvPr>
        </p:nvSpPr>
        <p:spPr>
          <a:xfrm>
            <a:off x="1524000" y="3997888"/>
            <a:ext cx="4799797" cy="767661"/>
          </a:xfrm>
          <a:prstGeom prst="rect">
            <a:avLst/>
          </a:prstGeom>
        </p:spPr>
        <p:txBody>
          <a:bodyPr anchor="b">
            <a:normAutofit/>
          </a:bodyPr>
          <a:lstStyle>
            <a:lvl1pPr marL="0" indent="0" algn="l">
              <a:buNone/>
              <a:defRPr sz="2400">
                <a:solidFill>
                  <a:schemeClr val="bg1"/>
                </a:solidFill>
                <a:latin typeface="Derailed Light" panose="020B0403030101060003" pitchFamily="34"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GB"/>
          </a:p>
        </p:txBody>
      </p:sp>
      <p:sp>
        <p:nvSpPr>
          <p:cNvPr id="14" name="Date Placeholder 3">
            <a:extLst>
              <a:ext uri="{FF2B5EF4-FFF2-40B4-BE49-F238E27FC236}">
                <a16:creationId xmlns:a16="http://schemas.microsoft.com/office/drawing/2014/main" id="{67A42426-305C-7BE6-D7D6-CE2D0C9C698A}"/>
              </a:ext>
            </a:extLst>
          </p:cNvPr>
          <p:cNvSpPr>
            <a:spLocks noGrp="1"/>
          </p:cNvSpPr>
          <p:nvPr>
            <p:ph type="dt" sz="half" idx="10"/>
          </p:nvPr>
        </p:nvSpPr>
        <p:spPr>
          <a:xfrm>
            <a:off x="838202" y="6404476"/>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a:p>
        </p:txBody>
      </p:sp>
      <p:sp>
        <p:nvSpPr>
          <p:cNvPr id="15" name="Footer Placeholder 4">
            <a:extLst>
              <a:ext uri="{FF2B5EF4-FFF2-40B4-BE49-F238E27FC236}">
                <a16:creationId xmlns:a16="http://schemas.microsoft.com/office/drawing/2014/main" id="{EDFD1A5D-4DBE-3E0B-5B70-DBDE110DCA88}"/>
              </a:ext>
            </a:extLst>
          </p:cNvPr>
          <p:cNvSpPr>
            <a:spLocks noGrp="1"/>
          </p:cNvSpPr>
          <p:nvPr>
            <p:ph type="ftr" sz="quarter" idx="11"/>
          </p:nvPr>
        </p:nvSpPr>
        <p:spPr>
          <a:xfrm>
            <a:off x="3313314" y="6404474"/>
            <a:ext cx="3079348" cy="365125"/>
          </a:xfrm>
          <a:prstGeom prst="rect">
            <a:avLst/>
          </a:prstGeom>
        </p:spPr>
        <p:txBody>
          <a:bodyPr/>
          <a:lstStyle>
            <a:lvl1pPr algn="l">
              <a:defRPr>
                <a:solidFill>
                  <a:schemeClr val="accent1">
                    <a:lumMod val="40000"/>
                    <a:lumOff val="60000"/>
                  </a:schemeClr>
                </a:solidFill>
              </a:defRPr>
            </a:lvl1pPr>
          </a:lstStyle>
          <a:p>
            <a:endParaRPr lang="en-GB"/>
          </a:p>
        </p:txBody>
      </p:sp>
      <p:sp>
        <p:nvSpPr>
          <p:cNvPr id="16" name="Slide Number Placeholder 5">
            <a:extLst>
              <a:ext uri="{FF2B5EF4-FFF2-40B4-BE49-F238E27FC236}">
                <a16:creationId xmlns:a16="http://schemas.microsoft.com/office/drawing/2014/main" id="{AD04D399-9842-398E-5141-BABA3D9B4440}"/>
              </a:ext>
            </a:extLst>
          </p:cNvPr>
          <p:cNvSpPr>
            <a:spLocks noGrp="1"/>
          </p:cNvSpPr>
          <p:nvPr>
            <p:ph type="sldNum" sz="quarter" idx="12"/>
          </p:nvPr>
        </p:nvSpPr>
        <p:spPr>
          <a:xfrm>
            <a:off x="2370340"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pic>
        <p:nvPicPr>
          <p:cNvPr id="4" name="Picture 3">
            <a:extLst>
              <a:ext uri="{FF2B5EF4-FFF2-40B4-BE49-F238E27FC236}">
                <a16:creationId xmlns:a16="http://schemas.microsoft.com/office/drawing/2014/main" id="{123262FF-0FEE-0D24-B8B2-4601D5020659}"/>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519239" y="378192"/>
            <a:ext cx="1915200" cy="778956"/>
          </a:xfrm>
          <a:prstGeom prst="rect">
            <a:avLst/>
          </a:prstGeom>
        </p:spPr>
      </p:pic>
      <p:sp>
        <p:nvSpPr>
          <p:cNvPr id="5" name="TextBox 4">
            <a:extLst>
              <a:ext uri="{FF2B5EF4-FFF2-40B4-BE49-F238E27FC236}">
                <a16:creationId xmlns:a16="http://schemas.microsoft.com/office/drawing/2014/main" id="{15051CD9-7B03-EFB9-705B-C6E6056DBF09}"/>
              </a:ext>
            </a:extLst>
          </p:cNvPr>
          <p:cNvSpPr txBox="1"/>
          <p:nvPr userDrawn="1"/>
        </p:nvSpPr>
        <p:spPr>
          <a:xfrm>
            <a:off x="8107137" y="6402456"/>
            <a:ext cx="3613744" cy="338554"/>
          </a:xfrm>
          <a:prstGeom prst="rect">
            <a:avLst/>
          </a:prstGeom>
          <a:noFill/>
        </p:spPr>
        <p:txBody>
          <a:bodyPr wrap="square" rtlCol="0">
            <a:spAutoFit/>
          </a:bodyPr>
          <a:lstStyle/>
          <a:p>
            <a:r>
              <a:rPr lang="en-US" sz="1600" b="1" dirty="0">
                <a:solidFill>
                  <a:schemeClr val="bg1"/>
                </a:solidFill>
                <a:latin typeface="Derailed" panose="020B0503030101060003" pitchFamily="34" charset="77"/>
              </a:rPr>
              <a:t>From our University. For the world.</a:t>
            </a:r>
          </a:p>
        </p:txBody>
      </p:sp>
      <p:cxnSp>
        <p:nvCxnSpPr>
          <p:cNvPr id="8" name="Straight Connector 7">
            <a:extLst>
              <a:ext uri="{FF2B5EF4-FFF2-40B4-BE49-F238E27FC236}">
                <a16:creationId xmlns:a16="http://schemas.microsoft.com/office/drawing/2014/main" id="{839BFA10-2703-858D-5C51-21E34F5ADFBC}"/>
              </a:ext>
            </a:extLst>
          </p:cNvPr>
          <p:cNvCxnSpPr>
            <a:cxnSpLocks/>
          </p:cNvCxnSpPr>
          <p:nvPr userDrawn="1"/>
        </p:nvCxnSpPr>
        <p:spPr>
          <a:xfrm flipV="1">
            <a:off x="912448" y="0"/>
            <a:ext cx="0" cy="4727448"/>
          </a:xfrm>
          <a:prstGeom prst="line">
            <a:avLst/>
          </a:prstGeom>
          <a:ln w="127000">
            <a:solidFill>
              <a:srgbClr val="C92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55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08333E-7 4.07407E-6 L 2.08333E-7 -0.70394 " pathEditMode="relative" rAng="0" ptsTypes="AA">
                                      <p:cBhvr>
                                        <p:cTn id="6" dur="3000" spd="-100000" fill="hold"/>
                                        <p:tgtEl>
                                          <p:spTgt spid="8"/>
                                        </p:tgtEl>
                                        <p:attrNameLst>
                                          <p:attrName>ppt_x</p:attrName>
                                          <p:attrName>ppt_y</p:attrName>
                                        </p:attrNameLst>
                                      </p:cBhvr>
                                      <p:rCtr x="0" y="-35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NuMe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829679-9942-77AF-4C6B-55AA077C5DC6}"/>
              </a:ext>
            </a:extLst>
          </p:cNvPr>
          <p:cNvSpPr>
            <a:spLocks/>
          </p:cNvSpPr>
          <p:nvPr userDrawn="1"/>
        </p:nvSpPr>
        <p:spPr>
          <a:xfrm>
            <a:off x="0" y="0"/>
            <a:ext cx="12192000" cy="6858000"/>
          </a:xfrm>
          <a:prstGeom prst="rect">
            <a:avLst/>
          </a:prstGeom>
          <a:gradFill flip="none" rotWithShape="1">
            <a:gsLst>
              <a:gs pos="50000">
                <a:srgbClr val="004273"/>
              </a:gs>
              <a:gs pos="0">
                <a:srgbClr val="003050"/>
              </a:gs>
              <a:gs pos="100000">
                <a:srgbClr val="0091CE"/>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800"/>
          </a:p>
        </p:txBody>
      </p:sp>
      <p:pic>
        <p:nvPicPr>
          <p:cNvPr id="11" name="Picture 10" descr="A building with trees around it&#10;&#10;Description automatically generated">
            <a:extLst>
              <a:ext uri="{FF2B5EF4-FFF2-40B4-BE49-F238E27FC236}">
                <a16:creationId xmlns:a16="http://schemas.microsoft.com/office/drawing/2014/main" id="{A9EB677E-0B96-9FB2-AFE3-DACF44191D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97111" y="0"/>
            <a:ext cx="5080000" cy="7474659"/>
          </a:xfrm>
          <a:prstGeom prst="rect">
            <a:avLst/>
          </a:prstGeom>
        </p:spPr>
      </p:pic>
      <p:sp>
        <p:nvSpPr>
          <p:cNvPr id="10" name="Rectangle 9">
            <a:extLst>
              <a:ext uri="{FF2B5EF4-FFF2-40B4-BE49-F238E27FC236}">
                <a16:creationId xmlns:a16="http://schemas.microsoft.com/office/drawing/2014/main" id="{CC33804A-E475-4620-90BA-14C7236A9E30}"/>
              </a:ext>
            </a:extLst>
          </p:cNvPr>
          <p:cNvSpPr>
            <a:spLocks noGrp="1" noRot="1" noMove="1" noResize="1" noEditPoints="1" noAdjustHandles="1" noChangeArrowheads="1" noChangeShapeType="1"/>
          </p:cNvSpPr>
          <p:nvPr userDrawn="1"/>
        </p:nvSpPr>
        <p:spPr>
          <a:xfrm>
            <a:off x="0" y="6294704"/>
            <a:ext cx="12192000" cy="574476"/>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sp>
        <p:nvSpPr>
          <p:cNvPr id="2" name="Title 1">
            <a:extLst>
              <a:ext uri="{FF2B5EF4-FFF2-40B4-BE49-F238E27FC236}">
                <a16:creationId xmlns:a16="http://schemas.microsoft.com/office/drawing/2014/main" id="{336C9D99-1ADC-64D8-DC9D-FA1FF5D9BD0A}"/>
              </a:ext>
            </a:extLst>
          </p:cNvPr>
          <p:cNvSpPr>
            <a:spLocks noGrp="1"/>
          </p:cNvSpPr>
          <p:nvPr>
            <p:ph type="ctrTitle"/>
          </p:nvPr>
        </p:nvSpPr>
        <p:spPr>
          <a:xfrm>
            <a:off x="1524000" y="1484313"/>
            <a:ext cx="4799797" cy="2387600"/>
          </a:xfrm>
          <a:prstGeom prst="rect">
            <a:avLst/>
          </a:prstGeom>
        </p:spPr>
        <p:txBody>
          <a:bodyPr anchor="b">
            <a:normAutofit/>
          </a:bodyPr>
          <a:lstStyle>
            <a:lvl1pPr algn="l">
              <a:defRPr sz="4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A82C5F-DE69-51CD-03F2-48A48F63F946}"/>
              </a:ext>
            </a:extLst>
          </p:cNvPr>
          <p:cNvSpPr>
            <a:spLocks noGrp="1"/>
          </p:cNvSpPr>
          <p:nvPr>
            <p:ph type="subTitle" idx="1"/>
          </p:nvPr>
        </p:nvSpPr>
        <p:spPr>
          <a:xfrm>
            <a:off x="1524000" y="3997888"/>
            <a:ext cx="4799797" cy="767661"/>
          </a:xfrm>
          <a:prstGeom prst="rect">
            <a:avLst/>
          </a:prstGeom>
        </p:spPr>
        <p:txBody>
          <a:bodyPr anchor="b">
            <a:normAutofit/>
          </a:bodyPr>
          <a:lstStyle>
            <a:lvl1pPr marL="0" indent="0" algn="l">
              <a:buNone/>
              <a:defRPr sz="2400">
                <a:solidFill>
                  <a:schemeClr val="bg1"/>
                </a:solidFill>
                <a:latin typeface="Derailed Light" panose="020B0403030101060003" pitchFamily="34"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GB"/>
          </a:p>
        </p:txBody>
      </p:sp>
      <p:sp>
        <p:nvSpPr>
          <p:cNvPr id="14" name="Date Placeholder 3">
            <a:extLst>
              <a:ext uri="{FF2B5EF4-FFF2-40B4-BE49-F238E27FC236}">
                <a16:creationId xmlns:a16="http://schemas.microsoft.com/office/drawing/2014/main" id="{67A42426-305C-7BE6-D7D6-CE2D0C9C698A}"/>
              </a:ext>
            </a:extLst>
          </p:cNvPr>
          <p:cNvSpPr>
            <a:spLocks noGrp="1"/>
          </p:cNvSpPr>
          <p:nvPr>
            <p:ph type="dt" sz="half" idx="10"/>
          </p:nvPr>
        </p:nvSpPr>
        <p:spPr>
          <a:xfrm>
            <a:off x="838202" y="6404476"/>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a:p>
        </p:txBody>
      </p:sp>
      <p:sp>
        <p:nvSpPr>
          <p:cNvPr id="15" name="Footer Placeholder 4">
            <a:extLst>
              <a:ext uri="{FF2B5EF4-FFF2-40B4-BE49-F238E27FC236}">
                <a16:creationId xmlns:a16="http://schemas.microsoft.com/office/drawing/2014/main" id="{EDFD1A5D-4DBE-3E0B-5B70-DBDE110DCA88}"/>
              </a:ext>
            </a:extLst>
          </p:cNvPr>
          <p:cNvSpPr>
            <a:spLocks noGrp="1"/>
          </p:cNvSpPr>
          <p:nvPr>
            <p:ph type="ftr" sz="quarter" idx="11"/>
          </p:nvPr>
        </p:nvSpPr>
        <p:spPr>
          <a:xfrm>
            <a:off x="3313314" y="6404474"/>
            <a:ext cx="3079348" cy="365125"/>
          </a:xfrm>
          <a:prstGeom prst="rect">
            <a:avLst/>
          </a:prstGeom>
        </p:spPr>
        <p:txBody>
          <a:bodyPr/>
          <a:lstStyle>
            <a:lvl1pPr algn="l">
              <a:defRPr>
                <a:solidFill>
                  <a:schemeClr val="accent1">
                    <a:lumMod val="40000"/>
                    <a:lumOff val="60000"/>
                  </a:schemeClr>
                </a:solidFill>
              </a:defRPr>
            </a:lvl1pPr>
          </a:lstStyle>
          <a:p>
            <a:endParaRPr lang="en-GB"/>
          </a:p>
        </p:txBody>
      </p:sp>
      <p:sp>
        <p:nvSpPr>
          <p:cNvPr id="16" name="Slide Number Placeholder 5">
            <a:extLst>
              <a:ext uri="{FF2B5EF4-FFF2-40B4-BE49-F238E27FC236}">
                <a16:creationId xmlns:a16="http://schemas.microsoft.com/office/drawing/2014/main" id="{AD04D399-9842-398E-5141-BABA3D9B4440}"/>
              </a:ext>
            </a:extLst>
          </p:cNvPr>
          <p:cNvSpPr>
            <a:spLocks noGrp="1"/>
          </p:cNvSpPr>
          <p:nvPr>
            <p:ph type="sldNum" sz="quarter" idx="12"/>
          </p:nvPr>
        </p:nvSpPr>
        <p:spPr>
          <a:xfrm>
            <a:off x="2370340"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pic>
        <p:nvPicPr>
          <p:cNvPr id="4" name="Picture 3">
            <a:extLst>
              <a:ext uri="{FF2B5EF4-FFF2-40B4-BE49-F238E27FC236}">
                <a16:creationId xmlns:a16="http://schemas.microsoft.com/office/drawing/2014/main" id="{123262FF-0FEE-0D24-B8B2-4601D5020659}"/>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519239" y="378192"/>
            <a:ext cx="1915200" cy="778956"/>
          </a:xfrm>
          <a:prstGeom prst="rect">
            <a:avLst/>
          </a:prstGeom>
        </p:spPr>
      </p:pic>
      <p:sp>
        <p:nvSpPr>
          <p:cNvPr id="5" name="TextBox 4">
            <a:extLst>
              <a:ext uri="{FF2B5EF4-FFF2-40B4-BE49-F238E27FC236}">
                <a16:creationId xmlns:a16="http://schemas.microsoft.com/office/drawing/2014/main" id="{15051CD9-7B03-EFB9-705B-C6E6056DBF09}"/>
              </a:ext>
            </a:extLst>
          </p:cNvPr>
          <p:cNvSpPr txBox="1"/>
          <p:nvPr userDrawn="1"/>
        </p:nvSpPr>
        <p:spPr>
          <a:xfrm>
            <a:off x="8107137" y="6402456"/>
            <a:ext cx="3613744" cy="338554"/>
          </a:xfrm>
          <a:prstGeom prst="rect">
            <a:avLst/>
          </a:prstGeom>
          <a:noFill/>
        </p:spPr>
        <p:txBody>
          <a:bodyPr wrap="square" rtlCol="0">
            <a:spAutoFit/>
          </a:bodyPr>
          <a:lstStyle/>
          <a:p>
            <a:r>
              <a:rPr lang="en-US" sz="1600" b="1" dirty="0">
                <a:solidFill>
                  <a:schemeClr val="bg1"/>
                </a:solidFill>
                <a:latin typeface="Derailed" panose="020B0503030101060003" pitchFamily="34" charset="77"/>
              </a:rPr>
              <a:t>From our University. For the world.</a:t>
            </a:r>
          </a:p>
        </p:txBody>
      </p:sp>
      <p:cxnSp>
        <p:nvCxnSpPr>
          <p:cNvPr id="8" name="Straight Connector 7">
            <a:extLst>
              <a:ext uri="{FF2B5EF4-FFF2-40B4-BE49-F238E27FC236}">
                <a16:creationId xmlns:a16="http://schemas.microsoft.com/office/drawing/2014/main" id="{839BFA10-2703-858D-5C51-21E34F5ADFBC}"/>
              </a:ext>
            </a:extLst>
          </p:cNvPr>
          <p:cNvCxnSpPr>
            <a:cxnSpLocks/>
          </p:cNvCxnSpPr>
          <p:nvPr userDrawn="1"/>
        </p:nvCxnSpPr>
        <p:spPr>
          <a:xfrm flipV="1">
            <a:off x="912448" y="0"/>
            <a:ext cx="0" cy="4727448"/>
          </a:xfrm>
          <a:prstGeom prst="line">
            <a:avLst/>
          </a:prstGeom>
          <a:ln w="127000">
            <a:solidFill>
              <a:srgbClr val="C92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34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08333E-7 4.07407E-6 L 2.08333E-7 -0.70394 " pathEditMode="relative" rAng="0" ptsTypes="AA">
                                      <p:cBhvr>
                                        <p:cTn id="6" dur="3000" spd="-100000" fill="hold"/>
                                        <p:tgtEl>
                                          <p:spTgt spid="8"/>
                                        </p:tgtEl>
                                        <p:attrNameLst>
                                          <p:attrName>ppt_x</p:attrName>
                                          <p:attrName>ppt_y</p:attrName>
                                        </p:attrNameLst>
                                      </p:cBhvr>
                                      <p:rCtr x="0" y="-35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 Title and Content">
    <p:spTree>
      <p:nvGrpSpPr>
        <p:cNvPr id="1" name=""/>
        <p:cNvGrpSpPr/>
        <p:nvPr/>
      </p:nvGrpSpPr>
      <p:grpSpPr>
        <a:xfrm>
          <a:off x="0" y="0"/>
          <a:ext cx="0" cy="0"/>
          <a:chOff x="0" y="0"/>
          <a:chExt cx="0" cy="0"/>
        </a:xfrm>
      </p:grpSpPr>
      <p:sp>
        <p:nvSpPr>
          <p:cNvPr id="15" name="Title Placeholder 25">
            <a:extLst>
              <a:ext uri="{FF2B5EF4-FFF2-40B4-BE49-F238E27FC236}">
                <a16:creationId xmlns:a16="http://schemas.microsoft.com/office/drawing/2014/main" id="{6108BDAC-53BD-C9D3-45E4-9954D1F7FC61}"/>
              </a:ext>
            </a:extLst>
          </p:cNvPr>
          <p:cNvSpPr>
            <a:spLocks noGrp="1"/>
          </p:cNvSpPr>
          <p:nvPr>
            <p:ph type="title"/>
          </p:nvPr>
        </p:nvSpPr>
        <p:spPr>
          <a:xfrm>
            <a:off x="520566" y="807030"/>
            <a:ext cx="10515600" cy="88365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8AFE1BCA-057F-6E1D-A798-7BA1A68F8A7B}"/>
              </a:ext>
            </a:extLst>
          </p:cNvPr>
          <p:cNvSpPr>
            <a:spLocks noGrp="1"/>
          </p:cNvSpPr>
          <p:nvPr>
            <p:ph sz="quarter" idx="10"/>
          </p:nvPr>
        </p:nvSpPr>
        <p:spPr>
          <a:xfrm>
            <a:off x="520701" y="1857374"/>
            <a:ext cx="11074670" cy="4193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3">
            <a:extLst>
              <a:ext uri="{FF2B5EF4-FFF2-40B4-BE49-F238E27FC236}">
                <a16:creationId xmlns:a16="http://schemas.microsoft.com/office/drawing/2014/main" id="{B71FCE0F-700D-2853-DCC9-1B91F9045ADA}"/>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5" name="Footer Placeholder 4">
            <a:extLst>
              <a:ext uri="{FF2B5EF4-FFF2-40B4-BE49-F238E27FC236}">
                <a16:creationId xmlns:a16="http://schemas.microsoft.com/office/drawing/2014/main" id="{15477849-C6C6-9345-3286-D68FB3219963}"/>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dirty="0"/>
          </a:p>
        </p:txBody>
      </p:sp>
      <p:sp>
        <p:nvSpPr>
          <p:cNvPr id="6" name="Slide Number Placeholder 5">
            <a:extLst>
              <a:ext uri="{FF2B5EF4-FFF2-40B4-BE49-F238E27FC236}">
                <a16:creationId xmlns:a16="http://schemas.microsoft.com/office/drawing/2014/main" id="{E8CFFD38-3D4B-172A-C2DD-E57859ADDDAB}"/>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
        <p:nvSpPr>
          <p:cNvPr id="8" name="Text Placeholder 7">
            <a:extLst>
              <a:ext uri="{FF2B5EF4-FFF2-40B4-BE49-F238E27FC236}">
                <a16:creationId xmlns:a16="http://schemas.microsoft.com/office/drawing/2014/main" id="{B9667405-35A2-E73D-5A39-AD81287A3C7C}"/>
              </a:ext>
            </a:extLst>
          </p:cNvPr>
          <p:cNvSpPr>
            <a:spLocks noGrp="1"/>
          </p:cNvSpPr>
          <p:nvPr>
            <p:ph type="body" sz="quarter" idx="17" hasCustomPrompt="1"/>
          </p:nvPr>
        </p:nvSpPr>
        <p:spPr>
          <a:xfrm>
            <a:off x="520571" y="186311"/>
            <a:ext cx="9045575" cy="422275"/>
          </a:xfrm>
        </p:spPr>
        <p:txBody>
          <a:bodyPr anchor="ctr">
            <a:normAutofit/>
          </a:bodyPr>
          <a:lstStyle>
            <a:lvl1pPr marL="0" indent="0">
              <a:buNone/>
              <a:defRPr sz="2400">
                <a:solidFill>
                  <a:schemeClr val="tx2"/>
                </a:solidFill>
                <a:latin typeface="Derailed Light" panose="020B0403030101060003" pitchFamily="34" charset="0"/>
              </a:defRPr>
            </a:lvl1pPr>
            <a:lvl2pPr marL="457205" indent="0">
              <a:buNone/>
              <a:defRPr/>
            </a:lvl2pPr>
            <a:lvl3pPr marL="914411" indent="0">
              <a:buNone/>
              <a:defRPr/>
            </a:lvl3pPr>
            <a:lvl4pPr marL="1371617" indent="0">
              <a:buNone/>
              <a:defRPr/>
            </a:lvl4pPr>
            <a:lvl5pPr marL="1828823" indent="0">
              <a:buNone/>
              <a:defRPr/>
            </a:lvl5pPr>
          </a:lstStyle>
          <a:p>
            <a:pPr lvl="0"/>
            <a:r>
              <a:rPr lang="en-US" dirty="0"/>
              <a:t>Presentation Name</a:t>
            </a:r>
            <a:endParaRPr lang="en-GB" dirty="0"/>
          </a:p>
        </p:txBody>
      </p:sp>
    </p:spTree>
    <p:extLst>
      <p:ext uri="{BB962C8B-B14F-4D97-AF65-F5344CB8AC3E}">
        <p14:creationId xmlns:p14="http://schemas.microsoft.com/office/powerpoint/2010/main" val="3042490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te Title and 2 x Content">
    <p:spTree>
      <p:nvGrpSpPr>
        <p:cNvPr id="1" name=""/>
        <p:cNvGrpSpPr/>
        <p:nvPr/>
      </p:nvGrpSpPr>
      <p:grpSpPr>
        <a:xfrm>
          <a:off x="0" y="0"/>
          <a:ext cx="0" cy="0"/>
          <a:chOff x="0" y="0"/>
          <a:chExt cx="0" cy="0"/>
        </a:xfrm>
      </p:grpSpPr>
      <p:sp>
        <p:nvSpPr>
          <p:cNvPr id="15" name="Title Placeholder 25">
            <a:extLst>
              <a:ext uri="{FF2B5EF4-FFF2-40B4-BE49-F238E27FC236}">
                <a16:creationId xmlns:a16="http://schemas.microsoft.com/office/drawing/2014/main" id="{6108BDAC-53BD-C9D3-45E4-9954D1F7FC61}"/>
              </a:ext>
            </a:extLst>
          </p:cNvPr>
          <p:cNvSpPr>
            <a:spLocks noGrp="1"/>
          </p:cNvSpPr>
          <p:nvPr>
            <p:ph type="title"/>
          </p:nvPr>
        </p:nvSpPr>
        <p:spPr>
          <a:xfrm>
            <a:off x="520566" y="807030"/>
            <a:ext cx="10515600" cy="88365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8AFE1BCA-057F-6E1D-A798-7BA1A68F8A7B}"/>
              </a:ext>
            </a:extLst>
          </p:cNvPr>
          <p:cNvSpPr>
            <a:spLocks noGrp="1"/>
          </p:cNvSpPr>
          <p:nvPr>
            <p:ph sz="quarter" idx="10"/>
          </p:nvPr>
        </p:nvSpPr>
        <p:spPr>
          <a:xfrm>
            <a:off x="520701" y="1857374"/>
            <a:ext cx="5378654" cy="4193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a:extLst>
              <a:ext uri="{FF2B5EF4-FFF2-40B4-BE49-F238E27FC236}">
                <a16:creationId xmlns:a16="http://schemas.microsoft.com/office/drawing/2014/main" id="{2788B92F-24D4-B1A6-CF56-4569691EF6C4}"/>
              </a:ext>
            </a:extLst>
          </p:cNvPr>
          <p:cNvSpPr>
            <a:spLocks noGrp="1"/>
          </p:cNvSpPr>
          <p:nvPr>
            <p:ph sz="quarter" idx="11"/>
          </p:nvPr>
        </p:nvSpPr>
        <p:spPr>
          <a:xfrm>
            <a:off x="6055776" y="1857375"/>
            <a:ext cx="5535612" cy="419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4AD0902F-AA3F-B093-697F-7CF0AB47B700}"/>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7" name="Footer Placeholder 4">
            <a:extLst>
              <a:ext uri="{FF2B5EF4-FFF2-40B4-BE49-F238E27FC236}">
                <a16:creationId xmlns:a16="http://schemas.microsoft.com/office/drawing/2014/main" id="{8E18D1C0-B3B7-C993-9ED4-B92CB7AC3A3E}"/>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dirty="0"/>
          </a:p>
        </p:txBody>
      </p:sp>
      <p:sp>
        <p:nvSpPr>
          <p:cNvPr id="8" name="Slide Number Placeholder 5">
            <a:extLst>
              <a:ext uri="{FF2B5EF4-FFF2-40B4-BE49-F238E27FC236}">
                <a16:creationId xmlns:a16="http://schemas.microsoft.com/office/drawing/2014/main" id="{34020FC2-50E6-094A-E60D-4A6441E1B292}"/>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
        <p:nvSpPr>
          <p:cNvPr id="2" name="Text Placeholder 7">
            <a:extLst>
              <a:ext uri="{FF2B5EF4-FFF2-40B4-BE49-F238E27FC236}">
                <a16:creationId xmlns:a16="http://schemas.microsoft.com/office/drawing/2014/main" id="{EB1A7487-3787-EC28-792B-71E7338F556B}"/>
              </a:ext>
            </a:extLst>
          </p:cNvPr>
          <p:cNvSpPr>
            <a:spLocks noGrp="1"/>
          </p:cNvSpPr>
          <p:nvPr>
            <p:ph type="body" sz="quarter" idx="17" hasCustomPrompt="1"/>
          </p:nvPr>
        </p:nvSpPr>
        <p:spPr>
          <a:xfrm>
            <a:off x="520571" y="186311"/>
            <a:ext cx="9045575" cy="422275"/>
          </a:xfrm>
        </p:spPr>
        <p:txBody>
          <a:bodyPr anchor="ctr">
            <a:normAutofit/>
          </a:bodyPr>
          <a:lstStyle>
            <a:lvl1pPr marL="0" indent="0">
              <a:buNone/>
              <a:defRPr sz="2400">
                <a:solidFill>
                  <a:schemeClr val="tx2"/>
                </a:solidFill>
                <a:latin typeface="Derailed Light" panose="020B0403030101060003" pitchFamily="34" charset="0"/>
              </a:defRPr>
            </a:lvl1pPr>
            <a:lvl2pPr marL="457205" indent="0">
              <a:buNone/>
              <a:defRPr/>
            </a:lvl2pPr>
            <a:lvl3pPr marL="914411" indent="0">
              <a:buNone/>
              <a:defRPr/>
            </a:lvl3pPr>
            <a:lvl4pPr marL="1371617" indent="0">
              <a:buNone/>
              <a:defRPr/>
            </a:lvl4pPr>
            <a:lvl5pPr marL="1828823" indent="0">
              <a:buNone/>
              <a:defRPr/>
            </a:lvl5pPr>
          </a:lstStyle>
          <a:p>
            <a:pPr lvl="0"/>
            <a:r>
              <a:rPr lang="en-US" dirty="0"/>
              <a:t>Presentation Name</a:t>
            </a:r>
            <a:endParaRPr lang="en-GB" dirty="0"/>
          </a:p>
        </p:txBody>
      </p:sp>
    </p:spTree>
    <p:extLst>
      <p:ext uri="{BB962C8B-B14F-4D97-AF65-F5344CB8AC3E}">
        <p14:creationId xmlns:p14="http://schemas.microsoft.com/office/powerpoint/2010/main" val="3595397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 Title and 3 x Content">
    <p:spTree>
      <p:nvGrpSpPr>
        <p:cNvPr id="1" name=""/>
        <p:cNvGrpSpPr/>
        <p:nvPr/>
      </p:nvGrpSpPr>
      <p:grpSpPr>
        <a:xfrm>
          <a:off x="0" y="0"/>
          <a:ext cx="0" cy="0"/>
          <a:chOff x="0" y="0"/>
          <a:chExt cx="0" cy="0"/>
        </a:xfrm>
      </p:grpSpPr>
      <p:sp>
        <p:nvSpPr>
          <p:cNvPr id="15" name="Title Placeholder 25">
            <a:extLst>
              <a:ext uri="{FF2B5EF4-FFF2-40B4-BE49-F238E27FC236}">
                <a16:creationId xmlns:a16="http://schemas.microsoft.com/office/drawing/2014/main" id="{6108BDAC-53BD-C9D3-45E4-9954D1F7FC61}"/>
              </a:ext>
            </a:extLst>
          </p:cNvPr>
          <p:cNvSpPr>
            <a:spLocks noGrp="1"/>
          </p:cNvSpPr>
          <p:nvPr>
            <p:ph type="title"/>
          </p:nvPr>
        </p:nvSpPr>
        <p:spPr>
          <a:xfrm>
            <a:off x="520566" y="807030"/>
            <a:ext cx="10515600" cy="88365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8AFE1BCA-057F-6E1D-A798-7BA1A68F8A7B}"/>
              </a:ext>
            </a:extLst>
          </p:cNvPr>
          <p:cNvSpPr>
            <a:spLocks noGrp="1"/>
          </p:cNvSpPr>
          <p:nvPr>
            <p:ph sz="quarter" idx="10"/>
          </p:nvPr>
        </p:nvSpPr>
        <p:spPr>
          <a:xfrm>
            <a:off x="520701" y="1857374"/>
            <a:ext cx="3554772" cy="4193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3">
            <a:extLst>
              <a:ext uri="{FF2B5EF4-FFF2-40B4-BE49-F238E27FC236}">
                <a16:creationId xmlns:a16="http://schemas.microsoft.com/office/drawing/2014/main" id="{FA5038F4-BF4B-65F0-ADAE-D3630592FBB6}"/>
              </a:ext>
            </a:extLst>
          </p:cNvPr>
          <p:cNvSpPr>
            <a:spLocks noGrp="1"/>
          </p:cNvSpPr>
          <p:nvPr>
            <p:ph sz="quarter" idx="11"/>
          </p:nvPr>
        </p:nvSpPr>
        <p:spPr>
          <a:xfrm>
            <a:off x="4278392" y="1857373"/>
            <a:ext cx="3554772" cy="4193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3">
            <a:extLst>
              <a:ext uri="{FF2B5EF4-FFF2-40B4-BE49-F238E27FC236}">
                <a16:creationId xmlns:a16="http://schemas.microsoft.com/office/drawing/2014/main" id="{11379A96-8BA2-048F-8DB4-2DF7FF1C7F67}"/>
              </a:ext>
            </a:extLst>
          </p:cNvPr>
          <p:cNvSpPr>
            <a:spLocks noGrp="1"/>
          </p:cNvSpPr>
          <p:nvPr>
            <p:ph sz="quarter" idx="12"/>
          </p:nvPr>
        </p:nvSpPr>
        <p:spPr>
          <a:xfrm>
            <a:off x="8042769" y="1857373"/>
            <a:ext cx="3554772" cy="4193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3">
            <a:extLst>
              <a:ext uri="{FF2B5EF4-FFF2-40B4-BE49-F238E27FC236}">
                <a16:creationId xmlns:a16="http://schemas.microsoft.com/office/drawing/2014/main" id="{7F117EAF-717D-2A42-197C-DFE335919827}"/>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7" name="Footer Placeholder 4">
            <a:extLst>
              <a:ext uri="{FF2B5EF4-FFF2-40B4-BE49-F238E27FC236}">
                <a16:creationId xmlns:a16="http://schemas.microsoft.com/office/drawing/2014/main" id="{B4BCF882-68A6-F3C9-6430-EE0503C4CA53}"/>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dirty="0"/>
          </a:p>
        </p:txBody>
      </p:sp>
      <p:sp>
        <p:nvSpPr>
          <p:cNvPr id="9" name="Slide Number Placeholder 5">
            <a:extLst>
              <a:ext uri="{FF2B5EF4-FFF2-40B4-BE49-F238E27FC236}">
                <a16:creationId xmlns:a16="http://schemas.microsoft.com/office/drawing/2014/main" id="{16B49B52-52E9-A2A7-1E55-2CFBA4FB5759}"/>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
        <p:nvSpPr>
          <p:cNvPr id="2" name="Text Placeholder 7">
            <a:extLst>
              <a:ext uri="{FF2B5EF4-FFF2-40B4-BE49-F238E27FC236}">
                <a16:creationId xmlns:a16="http://schemas.microsoft.com/office/drawing/2014/main" id="{72893646-7539-6A12-BB8E-24EA52A132A3}"/>
              </a:ext>
            </a:extLst>
          </p:cNvPr>
          <p:cNvSpPr>
            <a:spLocks noGrp="1"/>
          </p:cNvSpPr>
          <p:nvPr>
            <p:ph type="body" sz="quarter" idx="17" hasCustomPrompt="1"/>
          </p:nvPr>
        </p:nvSpPr>
        <p:spPr>
          <a:xfrm>
            <a:off x="520571" y="186311"/>
            <a:ext cx="9045575" cy="422275"/>
          </a:xfrm>
        </p:spPr>
        <p:txBody>
          <a:bodyPr anchor="ctr">
            <a:normAutofit/>
          </a:bodyPr>
          <a:lstStyle>
            <a:lvl1pPr marL="0" indent="0">
              <a:buNone/>
              <a:defRPr sz="2400">
                <a:solidFill>
                  <a:schemeClr val="tx2"/>
                </a:solidFill>
                <a:latin typeface="Derailed Light" panose="020B0403030101060003" pitchFamily="34" charset="0"/>
              </a:defRPr>
            </a:lvl1pPr>
            <a:lvl2pPr marL="457205" indent="0">
              <a:buNone/>
              <a:defRPr/>
            </a:lvl2pPr>
            <a:lvl3pPr marL="914411" indent="0">
              <a:buNone/>
              <a:defRPr/>
            </a:lvl3pPr>
            <a:lvl4pPr marL="1371617" indent="0">
              <a:buNone/>
              <a:defRPr/>
            </a:lvl4pPr>
            <a:lvl5pPr marL="1828823" indent="0">
              <a:buNone/>
              <a:defRPr/>
            </a:lvl5pPr>
          </a:lstStyle>
          <a:p>
            <a:pPr lvl="0"/>
            <a:r>
              <a:rPr lang="en-US" dirty="0"/>
              <a:t>Presentation Name</a:t>
            </a:r>
            <a:endParaRPr lang="en-GB" dirty="0"/>
          </a:p>
        </p:txBody>
      </p:sp>
    </p:spTree>
    <p:extLst>
      <p:ext uri="{BB962C8B-B14F-4D97-AF65-F5344CB8AC3E}">
        <p14:creationId xmlns:p14="http://schemas.microsoft.com/office/powerpoint/2010/main" val="287119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ue Title and Content">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FC24EF-1073-293D-64B9-974751FD1AD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180742" y="165259"/>
            <a:ext cx="1473566" cy="599333"/>
          </a:xfrm>
          <a:prstGeom prst="rect">
            <a:avLst/>
          </a:prstGeom>
        </p:spPr>
      </p:pic>
      <p:sp>
        <p:nvSpPr>
          <p:cNvPr id="15" name="Title Placeholder 25">
            <a:extLst>
              <a:ext uri="{FF2B5EF4-FFF2-40B4-BE49-F238E27FC236}">
                <a16:creationId xmlns:a16="http://schemas.microsoft.com/office/drawing/2014/main" id="{6108BDAC-53BD-C9D3-45E4-9954D1F7FC61}"/>
              </a:ext>
            </a:extLst>
          </p:cNvPr>
          <p:cNvSpPr>
            <a:spLocks noGrp="1"/>
          </p:cNvSpPr>
          <p:nvPr>
            <p:ph type="title"/>
          </p:nvPr>
        </p:nvSpPr>
        <p:spPr>
          <a:xfrm>
            <a:off x="520566" y="895810"/>
            <a:ext cx="10515600" cy="883658"/>
          </a:xfrm>
          <a:prstGeom prst="rect">
            <a:avLst/>
          </a:prstGeom>
        </p:spPr>
        <p:txBody>
          <a:bodyPr vert="horz" lIns="91440" tIns="45720" rIns="91440" bIns="45720" rtlCol="0" anchor="ctr">
            <a:normAutofit/>
          </a:bodyPr>
          <a:lstStyle>
            <a:lvl1pPr>
              <a:defRPr>
                <a:solidFill>
                  <a:schemeClr val="tx1"/>
                </a:solidFill>
              </a:defRPr>
            </a:lvl1pPr>
          </a:lstStyle>
          <a:p>
            <a:r>
              <a:rPr lang="en-US"/>
              <a:t>Click to edit Master title style</a:t>
            </a:r>
            <a:endParaRPr lang="en-GB"/>
          </a:p>
        </p:txBody>
      </p:sp>
      <p:sp>
        <p:nvSpPr>
          <p:cNvPr id="4" name="Content Placeholder 3">
            <a:extLst>
              <a:ext uri="{FF2B5EF4-FFF2-40B4-BE49-F238E27FC236}">
                <a16:creationId xmlns:a16="http://schemas.microsoft.com/office/drawing/2014/main" id="{8AFE1BCA-057F-6E1D-A798-7BA1A68F8A7B}"/>
              </a:ext>
            </a:extLst>
          </p:cNvPr>
          <p:cNvSpPr>
            <a:spLocks noGrp="1"/>
          </p:cNvSpPr>
          <p:nvPr>
            <p:ph sz="quarter" idx="10"/>
          </p:nvPr>
        </p:nvSpPr>
        <p:spPr>
          <a:xfrm>
            <a:off x="520701" y="1857374"/>
            <a:ext cx="11074670" cy="41935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Rectangle 1">
            <a:extLst>
              <a:ext uri="{FF2B5EF4-FFF2-40B4-BE49-F238E27FC236}">
                <a16:creationId xmlns:a16="http://schemas.microsoft.com/office/drawing/2014/main" id="{9BDA0A90-EEA9-21C6-AA4A-1BA1480B285C}"/>
              </a:ext>
            </a:extLst>
          </p:cNvPr>
          <p:cNvSpPr/>
          <p:nvPr userDrawn="1"/>
        </p:nvSpPr>
        <p:spPr>
          <a:xfrm>
            <a:off x="577516" y="6233298"/>
            <a:ext cx="11046820" cy="6996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cxnSp>
        <p:nvCxnSpPr>
          <p:cNvPr id="3" name="Straight Connector 2">
            <a:extLst>
              <a:ext uri="{FF2B5EF4-FFF2-40B4-BE49-F238E27FC236}">
                <a16:creationId xmlns:a16="http://schemas.microsoft.com/office/drawing/2014/main" id="{D1993C57-DB39-0A9E-FAD2-DB9B7686D685}"/>
              </a:ext>
            </a:extLst>
          </p:cNvPr>
          <p:cNvCxnSpPr>
            <a:cxnSpLocks/>
          </p:cNvCxnSpPr>
          <p:nvPr userDrawn="1"/>
        </p:nvCxnSpPr>
        <p:spPr>
          <a:xfrm flipH="1">
            <a:off x="577516" y="827848"/>
            <a:ext cx="1104682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8D236647-51E5-4497-799E-A42D40DC9BF6}"/>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10" name="Footer Placeholder 4">
            <a:extLst>
              <a:ext uri="{FF2B5EF4-FFF2-40B4-BE49-F238E27FC236}">
                <a16:creationId xmlns:a16="http://schemas.microsoft.com/office/drawing/2014/main" id="{662E8705-F1CA-A6FB-19C9-299FD7468D0C}"/>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dirty="0"/>
          </a:p>
        </p:txBody>
      </p:sp>
      <p:sp>
        <p:nvSpPr>
          <p:cNvPr id="11" name="Slide Number Placeholder 5">
            <a:extLst>
              <a:ext uri="{FF2B5EF4-FFF2-40B4-BE49-F238E27FC236}">
                <a16:creationId xmlns:a16="http://schemas.microsoft.com/office/drawing/2014/main" id="{5F870AF4-C9DD-97D2-222B-42C8508AFA01}"/>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
        <p:nvSpPr>
          <p:cNvPr id="16" name="TextBox 15">
            <a:extLst>
              <a:ext uri="{FF2B5EF4-FFF2-40B4-BE49-F238E27FC236}">
                <a16:creationId xmlns:a16="http://schemas.microsoft.com/office/drawing/2014/main" id="{126BAE83-0ADA-3829-E4A6-3F8A7A118535}"/>
              </a:ext>
            </a:extLst>
          </p:cNvPr>
          <p:cNvSpPr txBox="1"/>
          <p:nvPr userDrawn="1"/>
        </p:nvSpPr>
        <p:spPr>
          <a:xfrm>
            <a:off x="8107137" y="6402456"/>
            <a:ext cx="3613744" cy="338554"/>
          </a:xfrm>
          <a:prstGeom prst="rect">
            <a:avLst/>
          </a:prstGeom>
          <a:noFill/>
        </p:spPr>
        <p:txBody>
          <a:bodyPr wrap="square" rtlCol="0">
            <a:spAutoFit/>
          </a:bodyPr>
          <a:lstStyle/>
          <a:p>
            <a:r>
              <a:rPr lang="en-US" sz="1600" b="1" dirty="0">
                <a:solidFill>
                  <a:schemeClr val="tx1"/>
                </a:solidFill>
                <a:latin typeface="Derailed" panose="020B0503030101060003" pitchFamily="34" charset="77"/>
              </a:rPr>
              <a:t>From our University. For the world.</a:t>
            </a:r>
          </a:p>
        </p:txBody>
      </p:sp>
      <p:sp>
        <p:nvSpPr>
          <p:cNvPr id="5" name="Text Placeholder 7">
            <a:extLst>
              <a:ext uri="{FF2B5EF4-FFF2-40B4-BE49-F238E27FC236}">
                <a16:creationId xmlns:a16="http://schemas.microsoft.com/office/drawing/2014/main" id="{5EFC3E18-373C-3549-9EA2-5B6A884B35D0}"/>
              </a:ext>
            </a:extLst>
          </p:cNvPr>
          <p:cNvSpPr>
            <a:spLocks noGrp="1"/>
          </p:cNvSpPr>
          <p:nvPr>
            <p:ph type="body" sz="quarter" idx="17" hasCustomPrompt="1"/>
          </p:nvPr>
        </p:nvSpPr>
        <p:spPr>
          <a:xfrm>
            <a:off x="520571" y="186311"/>
            <a:ext cx="9045575" cy="422275"/>
          </a:xfrm>
        </p:spPr>
        <p:txBody>
          <a:bodyPr anchor="ctr">
            <a:normAutofit/>
          </a:bodyPr>
          <a:lstStyle>
            <a:lvl1pPr marL="0" indent="0">
              <a:buNone/>
              <a:defRPr sz="2400">
                <a:solidFill>
                  <a:schemeClr val="tx2"/>
                </a:solidFill>
                <a:latin typeface="Derailed Light" panose="020B0403030101060003" pitchFamily="34" charset="0"/>
              </a:defRPr>
            </a:lvl1pPr>
            <a:lvl2pPr marL="457205" indent="0">
              <a:buNone/>
              <a:defRPr/>
            </a:lvl2pPr>
            <a:lvl3pPr marL="914411" indent="0">
              <a:buNone/>
              <a:defRPr/>
            </a:lvl3pPr>
            <a:lvl4pPr marL="1371617" indent="0">
              <a:buNone/>
              <a:defRPr/>
            </a:lvl4pPr>
            <a:lvl5pPr marL="1828823" indent="0">
              <a:buNone/>
              <a:defRPr/>
            </a:lvl5pPr>
          </a:lstStyle>
          <a:p>
            <a:pPr lvl="0"/>
            <a:r>
              <a:rPr lang="en-US" dirty="0"/>
              <a:t>Presentation Name</a:t>
            </a:r>
            <a:endParaRPr lang="en-GB" dirty="0"/>
          </a:p>
        </p:txBody>
      </p:sp>
    </p:spTree>
    <p:extLst>
      <p:ext uri="{BB962C8B-B14F-4D97-AF65-F5344CB8AC3E}">
        <p14:creationId xmlns:p14="http://schemas.microsoft.com/office/powerpoint/2010/main" val="3302365732"/>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ue Title and 2 x Content">
    <p:bg>
      <p:bgRef idx="1001">
        <a:schemeClr val="bg2"/>
      </p:bgRef>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AFE1BCA-057F-6E1D-A798-7BA1A68F8A7B}"/>
              </a:ext>
            </a:extLst>
          </p:cNvPr>
          <p:cNvSpPr>
            <a:spLocks noGrp="1"/>
          </p:cNvSpPr>
          <p:nvPr>
            <p:ph sz="quarter" idx="10"/>
          </p:nvPr>
        </p:nvSpPr>
        <p:spPr>
          <a:xfrm>
            <a:off x="520701" y="1857374"/>
            <a:ext cx="5378654" cy="4193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a:extLst>
              <a:ext uri="{FF2B5EF4-FFF2-40B4-BE49-F238E27FC236}">
                <a16:creationId xmlns:a16="http://schemas.microsoft.com/office/drawing/2014/main" id="{2788B92F-24D4-B1A6-CF56-4569691EF6C4}"/>
              </a:ext>
            </a:extLst>
          </p:cNvPr>
          <p:cNvSpPr>
            <a:spLocks noGrp="1"/>
          </p:cNvSpPr>
          <p:nvPr>
            <p:ph sz="quarter" idx="11"/>
          </p:nvPr>
        </p:nvSpPr>
        <p:spPr>
          <a:xfrm>
            <a:off x="6055776" y="1857375"/>
            <a:ext cx="5535612" cy="419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Rectangle 1">
            <a:extLst>
              <a:ext uri="{FF2B5EF4-FFF2-40B4-BE49-F238E27FC236}">
                <a16:creationId xmlns:a16="http://schemas.microsoft.com/office/drawing/2014/main" id="{830E2D1D-B99E-3880-C1BD-EDDB9EC4E7AA}"/>
              </a:ext>
            </a:extLst>
          </p:cNvPr>
          <p:cNvSpPr/>
          <p:nvPr userDrawn="1"/>
        </p:nvSpPr>
        <p:spPr>
          <a:xfrm>
            <a:off x="577516" y="6233298"/>
            <a:ext cx="11046820" cy="6996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pic>
        <p:nvPicPr>
          <p:cNvPr id="8" name="Picture 7">
            <a:extLst>
              <a:ext uri="{FF2B5EF4-FFF2-40B4-BE49-F238E27FC236}">
                <a16:creationId xmlns:a16="http://schemas.microsoft.com/office/drawing/2014/main" id="{8D26C191-ADC8-C193-30A3-E27A3771143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180742" y="165259"/>
            <a:ext cx="1473566" cy="599333"/>
          </a:xfrm>
          <a:prstGeom prst="rect">
            <a:avLst/>
          </a:prstGeom>
        </p:spPr>
      </p:pic>
      <p:sp>
        <p:nvSpPr>
          <p:cNvPr id="9" name="Title Placeholder 25">
            <a:extLst>
              <a:ext uri="{FF2B5EF4-FFF2-40B4-BE49-F238E27FC236}">
                <a16:creationId xmlns:a16="http://schemas.microsoft.com/office/drawing/2014/main" id="{1E1D6E5D-F0CF-21C0-E56C-B850ECD5D40E}"/>
              </a:ext>
            </a:extLst>
          </p:cNvPr>
          <p:cNvSpPr>
            <a:spLocks noGrp="1"/>
          </p:cNvSpPr>
          <p:nvPr>
            <p:ph type="title"/>
          </p:nvPr>
        </p:nvSpPr>
        <p:spPr>
          <a:xfrm>
            <a:off x="520566" y="895810"/>
            <a:ext cx="10515600" cy="883658"/>
          </a:xfrm>
          <a:prstGeom prst="rect">
            <a:avLst/>
          </a:prstGeom>
        </p:spPr>
        <p:txBody>
          <a:bodyPr vert="horz" lIns="91440" tIns="45720" rIns="91440" bIns="45720" rtlCol="0" anchor="ctr">
            <a:normAutofit/>
          </a:bodyPr>
          <a:lstStyle>
            <a:lvl1pPr>
              <a:defRPr>
                <a:solidFill>
                  <a:schemeClr val="tx1"/>
                </a:solidFill>
              </a:defRPr>
            </a:lvl1pPr>
          </a:lstStyle>
          <a:p>
            <a:r>
              <a:rPr lang="en-US"/>
              <a:t>Click to edit Master title style</a:t>
            </a:r>
            <a:endParaRPr lang="en-GB"/>
          </a:p>
        </p:txBody>
      </p:sp>
      <p:cxnSp>
        <p:nvCxnSpPr>
          <p:cNvPr id="10" name="Straight Connector 9">
            <a:extLst>
              <a:ext uri="{FF2B5EF4-FFF2-40B4-BE49-F238E27FC236}">
                <a16:creationId xmlns:a16="http://schemas.microsoft.com/office/drawing/2014/main" id="{4E7F09CE-580D-4EBD-3E39-13767B9ED974}"/>
              </a:ext>
            </a:extLst>
          </p:cNvPr>
          <p:cNvCxnSpPr>
            <a:cxnSpLocks/>
          </p:cNvCxnSpPr>
          <p:nvPr userDrawn="1"/>
        </p:nvCxnSpPr>
        <p:spPr>
          <a:xfrm flipH="1">
            <a:off x="577516" y="827848"/>
            <a:ext cx="1104682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11" name="Date Placeholder 3">
            <a:extLst>
              <a:ext uri="{FF2B5EF4-FFF2-40B4-BE49-F238E27FC236}">
                <a16:creationId xmlns:a16="http://schemas.microsoft.com/office/drawing/2014/main" id="{FFC3CBDB-83A9-50EB-A5DA-70A658034A2D}"/>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15" name="Footer Placeholder 4">
            <a:extLst>
              <a:ext uri="{FF2B5EF4-FFF2-40B4-BE49-F238E27FC236}">
                <a16:creationId xmlns:a16="http://schemas.microsoft.com/office/drawing/2014/main" id="{4A6C7F5D-DC6C-3D12-C6CD-E2393E8E8618}"/>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dirty="0"/>
          </a:p>
        </p:txBody>
      </p:sp>
      <p:sp>
        <p:nvSpPr>
          <p:cNvPr id="16" name="Slide Number Placeholder 5">
            <a:extLst>
              <a:ext uri="{FF2B5EF4-FFF2-40B4-BE49-F238E27FC236}">
                <a16:creationId xmlns:a16="http://schemas.microsoft.com/office/drawing/2014/main" id="{14B12E7D-E570-6B1E-07A1-D56706557384}"/>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
        <p:nvSpPr>
          <p:cNvPr id="17" name="TextBox 16">
            <a:extLst>
              <a:ext uri="{FF2B5EF4-FFF2-40B4-BE49-F238E27FC236}">
                <a16:creationId xmlns:a16="http://schemas.microsoft.com/office/drawing/2014/main" id="{B98759B0-8F87-CAF8-A376-4465B5DD873B}"/>
              </a:ext>
            </a:extLst>
          </p:cNvPr>
          <p:cNvSpPr txBox="1"/>
          <p:nvPr userDrawn="1"/>
        </p:nvSpPr>
        <p:spPr>
          <a:xfrm>
            <a:off x="8107137" y="6402456"/>
            <a:ext cx="3613744" cy="338554"/>
          </a:xfrm>
          <a:prstGeom prst="rect">
            <a:avLst/>
          </a:prstGeom>
          <a:noFill/>
        </p:spPr>
        <p:txBody>
          <a:bodyPr wrap="square" rtlCol="0">
            <a:spAutoFit/>
          </a:bodyPr>
          <a:lstStyle/>
          <a:p>
            <a:r>
              <a:rPr lang="en-US" sz="1600" b="1" dirty="0">
                <a:solidFill>
                  <a:schemeClr val="tx1"/>
                </a:solidFill>
                <a:latin typeface="Derailed" panose="020B0503030101060003" pitchFamily="34" charset="77"/>
              </a:rPr>
              <a:t>From our University. For the world.</a:t>
            </a:r>
          </a:p>
        </p:txBody>
      </p:sp>
      <p:sp>
        <p:nvSpPr>
          <p:cNvPr id="6" name="Text Placeholder 7">
            <a:extLst>
              <a:ext uri="{FF2B5EF4-FFF2-40B4-BE49-F238E27FC236}">
                <a16:creationId xmlns:a16="http://schemas.microsoft.com/office/drawing/2014/main" id="{5AACC2F9-BBEC-F7D1-8921-877261437548}"/>
              </a:ext>
            </a:extLst>
          </p:cNvPr>
          <p:cNvSpPr>
            <a:spLocks noGrp="1"/>
          </p:cNvSpPr>
          <p:nvPr>
            <p:ph type="body" sz="quarter" idx="17" hasCustomPrompt="1"/>
          </p:nvPr>
        </p:nvSpPr>
        <p:spPr>
          <a:xfrm>
            <a:off x="520571" y="186311"/>
            <a:ext cx="9045575" cy="422275"/>
          </a:xfrm>
        </p:spPr>
        <p:txBody>
          <a:bodyPr anchor="ctr">
            <a:normAutofit/>
          </a:bodyPr>
          <a:lstStyle>
            <a:lvl1pPr marL="0" indent="0">
              <a:buNone/>
              <a:defRPr sz="2400">
                <a:solidFill>
                  <a:schemeClr val="tx2"/>
                </a:solidFill>
                <a:latin typeface="Derailed Light" panose="020B0403030101060003" pitchFamily="34" charset="0"/>
              </a:defRPr>
            </a:lvl1pPr>
            <a:lvl2pPr marL="457205" indent="0">
              <a:buNone/>
              <a:defRPr/>
            </a:lvl2pPr>
            <a:lvl3pPr marL="914411" indent="0">
              <a:buNone/>
              <a:defRPr/>
            </a:lvl3pPr>
            <a:lvl4pPr marL="1371617" indent="0">
              <a:buNone/>
              <a:defRPr/>
            </a:lvl4pPr>
            <a:lvl5pPr marL="1828823" indent="0">
              <a:buNone/>
              <a:defRPr/>
            </a:lvl5pPr>
          </a:lstStyle>
          <a:p>
            <a:pPr lvl="0"/>
            <a:r>
              <a:rPr lang="en-US" dirty="0"/>
              <a:t>Presentation Name</a:t>
            </a:r>
            <a:endParaRPr lang="en-GB" dirty="0"/>
          </a:p>
        </p:txBody>
      </p:sp>
    </p:spTree>
    <p:extLst>
      <p:ext uri="{BB962C8B-B14F-4D97-AF65-F5344CB8AC3E}">
        <p14:creationId xmlns:p14="http://schemas.microsoft.com/office/powerpoint/2010/main" val="1127453627"/>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ue Title and 3 x Content">
    <p:bg>
      <p:bgRef idx="1001">
        <a:schemeClr val="bg2"/>
      </p:bgRef>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AFE1BCA-057F-6E1D-A798-7BA1A68F8A7B}"/>
              </a:ext>
            </a:extLst>
          </p:cNvPr>
          <p:cNvSpPr>
            <a:spLocks noGrp="1"/>
          </p:cNvSpPr>
          <p:nvPr>
            <p:ph sz="quarter" idx="10"/>
          </p:nvPr>
        </p:nvSpPr>
        <p:spPr>
          <a:xfrm>
            <a:off x="520701" y="1857374"/>
            <a:ext cx="3554772" cy="4193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3">
            <a:extLst>
              <a:ext uri="{FF2B5EF4-FFF2-40B4-BE49-F238E27FC236}">
                <a16:creationId xmlns:a16="http://schemas.microsoft.com/office/drawing/2014/main" id="{FA5038F4-BF4B-65F0-ADAE-D3630592FBB6}"/>
              </a:ext>
            </a:extLst>
          </p:cNvPr>
          <p:cNvSpPr>
            <a:spLocks noGrp="1"/>
          </p:cNvSpPr>
          <p:nvPr>
            <p:ph sz="quarter" idx="11"/>
          </p:nvPr>
        </p:nvSpPr>
        <p:spPr>
          <a:xfrm>
            <a:off x="4278392" y="1857373"/>
            <a:ext cx="3554772" cy="4193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3">
            <a:extLst>
              <a:ext uri="{FF2B5EF4-FFF2-40B4-BE49-F238E27FC236}">
                <a16:creationId xmlns:a16="http://schemas.microsoft.com/office/drawing/2014/main" id="{11379A96-8BA2-048F-8DB4-2DF7FF1C7F67}"/>
              </a:ext>
            </a:extLst>
          </p:cNvPr>
          <p:cNvSpPr>
            <a:spLocks noGrp="1"/>
          </p:cNvSpPr>
          <p:nvPr>
            <p:ph sz="quarter" idx="12"/>
          </p:nvPr>
        </p:nvSpPr>
        <p:spPr>
          <a:xfrm>
            <a:off x="8042769" y="1857373"/>
            <a:ext cx="3554772" cy="4193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Rectangle 1">
            <a:extLst>
              <a:ext uri="{FF2B5EF4-FFF2-40B4-BE49-F238E27FC236}">
                <a16:creationId xmlns:a16="http://schemas.microsoft.com/office/drawing/2014/main" id="{D8FC6DFA-53D3-D102-D39E-1C2BFA0960C3}"/>
              </a:ext>
            </a:extLst>
          </p:cNvPr>
          <p:cNvSpPr/>
          <p:nvPr userDrawn="1"/>
        </p:nvSpPr>
        <p:spPr>
          <a:xfrm>
            <a:off x="577516" y="6233298"/>
            <a:ext cx="11046820" cy="6996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pic>
        <p:nvPicPr>
          <p:cNvPr id="9" name="Picture 8">
            <a:extLst>
              <a:ext uri="{FF2B5EF4-FFF2-40B4-BE49-F238E27FC236}">
                <a16:creationId xmlns:a16="http://schemas.microsoft.com/office/drawing/2014/main" id="{9F770DC1-196A-E393-D83A-53EF6D80C91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180742" y="165259"/>
            <a:ext cx="1473566" cy="599333"/>
          </a:xfrm>
          <a:prstGeom prst="rect">
            <a:avLst/>
          </a:prstGeom>
        </p:spPr>
      </p:pic>
      <p:sp>
        <p:nvSpPr>
          <p:cNvPr id="10" name="Title Placeholder 25">
            <a:extLst>
              <a:ext uri="{FF2B5EF4-FFF2-40B4-BE49-F238E27FC236}">
                <a16:creationId xmlns:a16="http://schemas.microsoft.com/office/drawing/2014/main" id="{D6181B84-8074-36F2-0ABF-04FA4C04EB17}"/>
              </a:ext>
            </a:extLst>
          </p:cNvPr>
          <p:cNvSpPr>
            <a:spLocks noGrp="1"/>
          </p:cNvSpPr>
          <p:nvPr>
            <p:ph type="title"/>
          </p:nvPr>
        </p:nvSpPr>
        <p:spPr>
          <a:xfrm>
            <a:off x="520566" y="895810"/>
            <a:ext cx="10515600" cy="883658"/>
          </a:xfrm>
          <a:prstGeom prst="rect">
            <a:avLst/>
          </a:prstGeom>
        </p:spPr>
        <p:txBody>
          <a:bodyPr vert="horz" lIns="91440" tIns="45720" rIns="91440" bIns="45720" rtlCol="0" anchor="ctr">
            <a:normAutofit/>
          </a:bodyPr>
          <a:lstStyle>
            <a:lvl1pPr>
              <a:defRPr>
                <a:solidFill>
                  <a:schemeClr val="tx1"/>
                </a:solidFill>
              </a:defRPr>
            </a:lvl1pPr>
          </a:lstStyle>
          <a:p>
            <a:r>
              <a:rPr lang="en-US"/>
              <a:t>Click to edit Master title style</a:t>
            </a:r>
            <a:endParaRPr lang="en-GB"/>
          </a:p>
        </p:txBody>
      </p:sp>
      <p:cxnSp>
        <p:nvCxnSpPr>
          <p:cNvPr id="11" name="Straight Connector 10">
            <a:extLst>
              <a:ext uri="{FF2B5EF4-FFF2-40B4-BE49-F238E27FC236}">
                <a16:creationId xmlns:a16="http://schemas.microsoft.com/office/drawing/2014/main" id="{49779B73-5EE1-CF64-73A3-B04D6337CB77}"/>
              </a:ext>
            </a:extLst>
          </p:cNvPr>
          <p:cNvCxnSpPr>
            <a:cxnSpLocks/>
          </p:cNvCxnSpPr>
          <p:nvPr userDrawn="1"/>
        </p:nvCxnSpPr>
        <p:spPr>
          <a:xfrm flipH="1">
            <a:off x="577516" y="827848"/>
            <a:ext cx="1104682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18" name="Date Placeholder 3">
            <a:extLst>
              <a:ext uri="{FF2B5EF4-FFF2-40B4-BE49-F238E27FC236}">
                <a16:creationId xmlns:a16="http://schemas.microsoft.com/office/drawing/2014/main" id="{CDE52C98-A32C-2D9D-03C9-2E6CE0F5A59E}"/>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19" name="Footer Placeholder 4">
            <a:extLst>
              <a:ext uri="{FF2B5EF4-FFF2-40B4-BE49-F238E27FC236}">
                <a16:creationId xmlns:a16="http://schemas.microsoft.com/office/drawing/2014/main" id="{B8AB19A2-B59A-CE95-2922-4D2837B1E700}"/>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dirty="0"/>
          </a:p>
        </p:txBody>
      </p:sp>
      <p:sp>
        <p:nvSpPr>
          <p:cNvPr id="20" name="Slide Number Placeholder 5">
            <a:extLst>
              <a:ext uri="{FF2B5EF4-FFF2-40B4-BE49-F238E27FC236}">
                <a16:creationId xmlns:a16="http://schemas.microsoft.com/office/drawing/2014/main" id="{E381B6DD-24DC-0C2A-BF44-BB9DAD77FBBD}"/>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
        <p:nvSpPr>
          <p:cNvPr id="21" name="TextBox 20">
            <a:extLst>
              <a:ext uri="{FF2B5EF4-FFF2-40B4-BE49-F238E27FC236}">
                <a16:creationId xmlns:a16="http://schemas.microsoft.com/office/drawing/2014/main" id="{2224E0F8-13B4-EF02-92FF-9442AB7DCF82}"/>
              </a:ext>
            </a:extLst>
          </p:cNvPr>
          <p:cNvSpPr txBox="1"/>
          <p:nvPr userDrawn="1"/>
        </p:nvSpPr>
        <p:spPr>
          <a:xfrm>
            <a:off x="8107137" y="6402456"/>
            <a:ext cx="3613744" cy="338554"/>
          </a:xfrm>
          <a:prstGeom prst="rect">
            <a:avLst/>
          </a:prstGeom>
          <a:noFill/>
        </p:spPr>
        <p:txBody>
          <a:bodyPr wrap="square" rtlCol="0">
            <a:spAutoFit/>
          </a:bodyPr>
          <a:lstStyle/>
          <a:p>
            <a:r>
              <a:rPr lang="en-US" sz="1600" b="1" dirty="0">
                <a:solidFill>
                  <a:schemeClr val="tx1"/>
                </a:solidFill>
                <a:latin typeface="Derailed" panose="020B0503030101060003" pitchFamily="34" charset="77"/>
              </a:rPr>
              <a:t>From our University. For the world.</a:t>
            </a:r>
          </a:p>
        </p:txBody>
      </p:sp>
      <p:sp>
        <p:nvSpPr>
          <p:cNvPr id="7" name="Text Placeholder 7">
            <a:extLst>
              <a:ext uri="{FF2B5EF4-FFF2-40B4-BE49-F238E27FC236}">
                <a16:creationId xmlns:a16="http://schemas.microsoft.com/office/drawing/2014/main" id="{AB1B1164-3F69-DD50-473A-EE55BDF68762}"/>
              </a:ext>
            </a:extLst>
          </p:cNvPr>
          <p:cNvSpPr>
            <a:spLocks noGrp="1"/>
          </p:cNvSpPr>
          <p:nvPr>
            <p:ph type="body" sz="quarter" idx="17" hasCustomPrompt="1"/>
          </p:nvPr>
        </p:nvSpPr>
        <p:spPr>
          <a:xfrm>
            <a:off x="520571" y="186311"/>
            <a:ext cx="9045575" cy="422275"/>
          </a:xfrm>
        </p:spPr>
        <p:txBody>
          <a:bodyPr anchor="ctr">
            <a:normAutofit/>
          </a:bodyPr>
          <a:lstStyle>
            <a:lvl1pPr marL="0" indent="0">
              <a:buNone/>
              <a:defRPr sz="2400">
                <a:solidFill>
                  <a:schemeClr val="tx2"/>
                </a:solidFill>
                <a:latin typeface="Derailed Light" panose="020B0403030101060003" pitchFamily="34" charset="0"/>
              </a:defRPr>
            </a:lvl1pPr>
            <a:lvl2pPr marL="457205" indent="0">
              <a:buNone/>
              <a:defRPr/>
            </a:lvl2pPr>
            <a:lvl3pPr marL="914411" indent="0">
              <a:buNone/>
              <a:defRPr/>
            </a:lvl3pPr>
            <a:lvl4pPr marL="1371617" indent="0">
              <a:buNone/>
              <a:defRPr/>
            </a:lvl4pPr>
            <a:lvl5pPr marL="1828823" indent="0">
              <a:buNone/>
              <a:defRPr/>
            </a:lvl5pPr>
          </a:lstStyle>
          <a:p>
            <a:pPr lvl="0"/>
            <a:r>
              <a:rPr lang="en-US" dirty="0"/>
              <a:t>Presentation Name</a:t>
            </a:r>
            <a:endParaRPr lang="en-GB" dirty="0"/>
          </a:p>
        </p:txBody>
      </p:sp>
    </p:spTree>
    <p:extLst>
      <p:ext uri="{BB962C8B-B14F-4D97-AF65-F5344CB8AC3E}">
        <p14:creationId xmlns:p14="http://schemas.microsoft.com/office/powerpoint/2010/main" val="740308702"/>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Header Lion">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829679-9942-77AF-4C6B-55AA077C5DC6}"/>
              </a:ext>
            </a:extLst>
          </p:cNvPr>
          <p:cNvSpPr/>
          <p:nvPr userDrawn="1"/>
        </p:nvSpPr>
        <p:spPr>
          <a:xfrm>
            <a:off x="0" y="0"/>
            <a:ext cx="12192000" cy="6858000"/>
          </a:xfrm>
          <a:prstGeom prst="rect">
            <a:avLst/>
          </a:prstGeom>
          <a:gradFill flip="none" rotWithShape="1">
            <a:gsLst>
              <a:gs pos="50000">
                <a:srgbClr val="004273"/>
              </a:gs>
              <a:gs pos="0">
                <a:srgbClr val="003050"/>
              </a:gs>
              <a:gs pos="100000">
                <a:srgbClr val="0091CE"/>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800"/>
          </a:p>
        </p:txBody>
      </p:sp>
      <p:pic>
        <p:nvPicPr>
          <p:cNvPr id="12" name="Graphic 11">
            <a:extLst>
              <a:ext uri="{FF2B5EF4-FFF2-40B4-BE49-F238E27FC236}">
                <a16:creationId xmlns:a16="http://schemas.microsoft.com/office/drawing/2014/main" id="{5EC53B4B-19F5-5EA5-5BB0-CF96047688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04804" y="1133422"/>
            <a:ext cx="8519068" cy="6021401"/>
          </a:xfrm>
          <a:prstGeom prst="rect">
            <a:avLst/>
          </a:prstGeom>
        </p:spPr>
      </p:pic>
      <p:sp>
        <p:nvSpPr>
          <p:cNvPr id="10" name="Rectangle 9">
            <a:extLst>
              <a:ext uri="{FF2B5EF4-FFF2-40B4-BE49-F238E27FC236}">
                <a16:creationId xmlns:a16="http://schemas.microsoft.com/office/drawing/2014/main" id="{CC33804A-E475-4620-90BA-14C7236A9E30}"/>
              </a:ext>
            </a:extLst>
          </p:cNvPr>
          <p:cNvSpPr>
            <a:spLocks noGrp="1" noRot="1" noMove="1" noResize="1" noEditPoints="1" noAdjustHandles="1" noChangeArrowheads="1" noChangeShapeType="1"/>
          </p:cNvSpPr>
          <p:nvPr userDrawn="1"/>
        </p:nvSpPr>
        <p:spPr>
          <a:xfrm>
            <a:off x="0" y="6294704"/>
            <a:ext cx="12192000" cy="574476"/>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sp>
        <p:nvSpPr>
          <p:cNvPr id="2" name="Title 1">
            <a:extLst>
              <a:ext uri="{FF2B5EF4-FFF2-40B4-BE49-F238E27FC236}">
                <a16:creationId xmlns:a16="http://schemas.microsoft.com/office/drawing/2014/main" id="{336C9D99-1ADC-64D8-DC9D-FA1FF5D9BD0A}"/>
              </a:ext>
            </a:extLst>
          </p:cNvPr>
          <p:cNvSpPr>
            <a:spLocks noGrp="1"/>
          </p:cNvSpPr>
          <p:nvPr>
            <p:ph type="ctrTitle"/>
          </p:nvPr>
        </p:nvSpPr>
        <p:spPr>
          <a:xfrm>
            <a:off x="1524001" y="1927072"/>
            <a:ext cx="5964453" cy="2387600"/>
          </a:xfrm>
          <a:prstGeom prst="rect">
            <a:avLst/>
          </a:prstGeom>
        </p:spPr>
        <p:txBody>
          <a:bodyPr anchor="b">
            <a:normAutofit/>
          </a:bodyPr>
          <a:lstStyle>
            <a:lvl1pPr algn="l">
              <a:defRPr sz="4000">
                <a:solidFill>
                  <a:schemeClr val="bg1"/>
                </a:solidFill>
              </a:defRPr>
            </a:lvl1pPr>
          </a:lstStyle>
          <a:p>
            <a:r>
              <a:rPr lang="en-US"/>
              <a:t>Click to edit Master title style</a:t>
            </a:r>
            <a:endParaRPr lang="en-GB"/>
          </a:p>
        </p:txBody>
      </p:sp>
      <p:cxnSp>
        <p:nvCxnSpPr>
          <p:cNvPr id="8" name="Straight Connector 7">
            <a:extLst>
              <a:ext uri="{FF2B5EF4-FFF2-40B4-BE49-F238E27FC236}">
                <a16:creationId xmlns:a16="http://schemas.microsoft.com/office/drawing/2014/main" id="{FA82FD9D-1C0E-9822-A174-49DB57823D43}"/>
              </a:ext>
            </a:extLst>
          </p:cNvPr>
          <p:cNvCxnSpPr>
            <a:cxnSpLocks/>
          </p:cNvCxnSpPr>
          <p:nvPr userDrawn="1"/>
        </p:nvCxnSpPr>
        <p:spPr>
          <a:xfrm flipV="1">
            <a:off x="912448" y="-558266"/>
            <a:ext cx="0" cy="4727448"/>
          </a:xfrm>
          <a:prstGeom prst="line">
            <a:avLst/>
          </a:prstGeom>
          <a:ln w="127000">
            <a:solidFill>
              <a:srgbClr val="C92136"/>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79E8807-F48D-B515-DE42-287B8D2EB852}"/>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755664" y="381600"/>
            <a:ext cx="1915200" cy="778956"/>
          </a:xfrm>
          <a:prstGeom prst="rect">
            <a:avLst/>
          </a:prstGeom>
        </p:spPr>
      </p:pic>
      <p:sp>
        <p:nvSpPr>
          <p:cNvPr id="15" name="Date Placeholder 3">
            <a:extLst>
              <a:ext uri="{FF2B5EF4-FFF2-40B4-BE49-F238E27FC236}">
                <a16:creationId xmlns:a16="http://schemas.microsoft.com/office/drawing/2014/main" id="{B55E6DBC-8C0E-A8A3-6ABD-297734B69FC6}"/>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16" name="Footer Placeholder 4">
            <a:extLst>
              <a:ext uri="{FF2B5EF4-FFF2-40B4-BE49-F238E27FC236}">
                <a16:creationId xmlns:a16="http://schemas.microsoft.com/office/drawing/2014/main" id="{E582EBE4-0944-5D4E-8DB2-F47F79736C0B}"/>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dirty="0"/>
          </a:p>
        </p:txBody>
      </p:sp>
      <p:sp>
        <p:nvSpPr>
          <p:cNvPr id="17" name="Slide Number Placeholder 5">
            <a:extLst>
              <a:ext uri="{FF2B5EF4-FFF2-40B4-BE49-F238E27FC236}">
                <a16:creationId xmlns:a16="http://schemas.microsoft.com/office/drawing/2014/main" id="{F444DEA8-5CC3-3139-D65A-63A2E875F13B}"/>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
        <p:nvSpPr>
          <p:cNvPr id="18" name="TextBox 17">
            <a:extLst>
              <a:ext uri="{FF2B5EF4-FFF2-40B4-BE49-F238E27FC236}">
                <a16:creationId xmlns:a16="http://schemas.microsoft.com/office/drawing/2014/main" id="{9F6EBAB4-6ABF-9E3F-C13C-95AA6B094F29}"/>
              </a:ext>
            </a:extLst>
          </p:cNvPr>
          <p:cNvSpPr txBox="1"/>
          <p:nvPr userDrawn="1"/>
        </p:nvSpPr>
        <p:spPr>
          <a:xfrm>
            <a:off x="8107137" y="6402456"/>
            <a:ext cx="3613744" cy="338554"/>
          </a:xfrm>
          <a:prstGeom prst="rect">
            <a:avLst/>
          </a:prstGeom>
          <a:noFill/>
        </p:spPr>
        <p:txBody>
          <a:bodyPr wrap="square" rtlCol="0">
            <a:spAutoFit/>
          </a:bodyPr>
          <a:lstStyle/>
          <a:p>
            <a:r>
              <a:rPr lang="en-US" sz="1600" b="1" dirty="0">
                <a:solidFill>
                  <a:schemeClr val="bg1"/>
                </a:solidFill>
                <a:latin typeface="Derailed" panose="020B0503030101060003" pitchFamily="34" charset="77"/>
              </a:rPr>
              <a:t>From our University. For the world.</a:t>
            </a:r>
          </a:p>
        </p:txBody>
      </p:sp>
    </p:spTree>
    <p:extLst>
      <p:ext uri="{BB962C8B-B14F-4D97-AF65-F5344CB8AC3E}">
        <p14:creationId xmlns:p14="http://schemas.microsoft.com/office/powerpoint/2010/main" val="166317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08333E-7 -4.44444E-6 L 2.08333E-7 -0.70393 " pathEditMode="relative" rAng="0" ptsTypes="AA">
                                      <p:cBhvr>
                                        <p:cTn id="6" dur="3000" spd="-100000" fill="hold"/>
                                        <p:tgtEl>
                                          <p:spTgt spid="8"/>
                                        </p:tgtEl>
                                        <p:attrNameLst>
                                          <p:attrName>ppt_x</p:attrName>
                                          <p:attrName>ppt_y</p:attrName>
                                        </p:attrNameLst>
                                      </p:cBhvr>
                                      <p:rCtr x="0" y="-35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Arches">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829679-9942-77AF-4C6B-55AA077C5DC6}"/>
              </a:ext>
            </a:extLst>
          </p:cNvPr>
          <p:cNvSpPr>
            <a:spLocks/>
          </p:cNvSpPr>
          <p:nvPr userDrawn="1"/>
        </p:nvSpPr>
        <p:spPr>
          <a:xfrm>
            <a:off x="43544" y="0"/>
            <a:ext cx="12192000" cy="6858000"/>
          </a:xfrm>
          <a:prstGeom prst="rect">
            <a:avLst/>
          </a:prstGeom>
          <a:gradFill flip="none" rotWithShape="1">
            <a:gsLst>
              <a:gs pos="50000">
                <a:srgbClr val="004273"/>
              </a:gs>
              <a:gs pos="0">
                <a:srgbClr val="003050"/>
              </a:gs>
              <a:gs pos="100000">
                <a:srgbClr val="0091CE"/>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800"/>
          </a:p>
        </p:txBody>
      </p:sp>
      <p:pic>
        <p:nvPicPr>
          <p:cNvPr id="14" name="Picture 13" descr="Newcastle University Arches">
            <a:extLst>
              <a:ext uri="{FF2B5EF4-FFF2-40B4-BE49-F238E27FC236}">
                <a16:creationId xmlns:a16="http://schemas.microsoft.com/office/drawing/2014/main" id="{A2DDBE0B-439A-D5F8-3F89-CA4DBFDDADA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12000" y="-19972"/>
            <a:ext cx="5080000" cy="6858000"/>
          </a:xfrm>
          <a:prstGeom prst="rect">
            <a:avLst/>
          </a:prstGeom>
        </p:spPr>
      </p:pic>
      <p:sp>
        <p:nvSpPr>
          <p:cNvPr id="10" name="Rectangle 9">
            <a:extLst>
              <a:ext uri="{FF2B5EF4-FFF2-40B4-BE49-F238E27FC236}">
                <a16:creationId xmlns:a16="http://schemas.microsoft.com/office/drawing/2014/main" id="{CC33804A-E475-4620-90BA-14C7236A9E30}"/>
              </a:ext>
            </a:extLst>
          </p:cNvPr>
          <p:cNvSpPr>
            <a:spLocks noGrp="1" noRot="1" noMove="1" noResize="1" noEditPoints="1" noAdjustHandles="1" noChangeArrowheads="1" noChangeShapeType="1"/>
          </p:cNvSpPr>
          <p:nvPr userDrawn="1"/>
        </p:nvSpPr>
        <p:spPr>
          <a:xfrm>
            <a:off x="0" y="6294704"/>
            <a:ext cx="12192000" cy="574476"/>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sp>
        <p:nvSpPr>
          <p:cNvPr id="2" name="Title 1">
            <a:extLst>
              <a:ext uri="{FF2B5EF4-FFF2-40B4-BE49-F238E27FC236}">
                <a16:creationId xmlns:a16="http://schemas.microsoft.com/office/drawing/2014/main" id="{336C9D99-1ADC-64D8-DC9D-FA1FF5D9BD0A}"/>
              </a:ext>
            </a:extLst>
          </p:cNvPr>
          <p:cNvSpPr>
            <a:spLocks noGrp="1"/>
          </p:cNvSpPr>
          <p:nvPr>
            <p:ph type="ctrTitle"/>
          </p:nvPr>
        </p:nvSpPr>
        <p:spPr>
          <a:xfrm>
            <a:off x="1524000" y="1484313"/>
            <a:ext cx="4799797" cy="2387600"/>
          </a:xfrm>
          <a:prstGeom prst="rect">
            <a:avLst/>
          </a:prstGeom>
        </p:spPr>
        <p:txBody>
          <a:bodyPr anchor="b">
            <a:normAutofit/>
          </a:bodyPr>
          <a:lstStyle>
            <a:lvl1pPr algn="l">
              <a:defRPr sz="4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A82C5F-DE69-51CD-03F2-48A48F63F946}"/>
              </a:ext>
            </a:extLst>
          </p:cNvPr>
          <p:cNvSpPr>
            <a:spLocks noGrp="1"/>
          </p:cNvSpPr>
          <p:nvPr>
            <p:ph type="subTitle" idx="1"/>
          </p:nvPr>
        </p:nvSpPr>
        <p:spPr>
          <a:xfrm>
            <a:off x="1524000" y="3997888"/>
            <a:ext cx="4799797" cy="767661"/>
          </a:xfrm>
          <a:prstGeom prst="rect">
            <a:avLst/>
          </a:prstGeom>
        </p:spPr>
        <p:txBody>
          <a:bodyPr anchor="b">
            <a:normAutofit/>
          </a:bodyPr>
          <a:lstStyle>
            <a:lvl1pPr marL="0" indent="0" algn="l">
              <a:buNone/>
              <a:defRPr sz="2400">
                <a:solidFill>
                  <a:schemeClr val="bg1"/>
                </a:solidFill>
                <a:latin typeface="Derailed Light" panose="020B0403030101060003" pitchFamily="34"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Click to edit Master subtitle style</a:t>
            </a:r>
            <a:endParaRPr lang="en-GB" dirty="0"/>
          </a:p>
        </p:txBody>
      </p:sp>
      <p:pic>
        <p:nvPicPr>
          <p:cNvPr id="9" name="Picture 8">
            <a:extLst>
              <a:ext uri="{FF2B5EF4-FFF2-40B4-BE49-F238E27FC236}">
                <a16:creationId xmlns:a16="http://schemas.microsoft.com/office/drawing/2014/main" id="{5B688D38-3E3E-98A2-916D-CE3DBC928A9B}"/>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530165" y="378192"/>
            <a:ext cx="1912677" cy="543265"/>
          </a:xfrm>
          <a:prstGeom prst="rect">
            <a:avLst/>
          </a:prstGeom>
        </p:spPr>
      </p:pic>
      <p:sp>
        <p:nvSpPr>
          <p:cNvPr id="11" name="TextBox 10">
            <a:extLst>
              <a:ext uri="{FF2B5EF4-FFF2-40B4-BE49-F238E27FC236}">
                <a16:creationId xmlns:a16="http://schemas.microsoft.com/office/drawing/2014/main" id="{3792C4E1-CA3C-BE4B-A9BA-E62C792EE9AF}"/>
              </a:ext>
            </a:extLst>
          </p:cNvPr>
          <p:cNvSpPr txBox="1"/>
          <p:nvPr userDrawn="1"/>
        </p:nvSpPr>
        <p:spPr>
          <a:xfrm>
            <a:off x="8289524" y="6402456"/>
            <a:ext cx="3431356" cy="338554"/>
          </a:xfrm>
          <a:prstGeom prst="rect">
            <a:avLst/>
          </a:prstGeom>
          <a:noFill/>
        </p:spPr>
        <p:txBody>
          <a:bodyPr wrap="square" rtlCol="0">
            <a:spAutoFit/>
          </a:bodyPr>
          <a:lstStyle/>
          <a:p>
            <a:r>
              <a:rPr lang="en-US" sz="1600" b="1">
                <a:solidFill>
                  <a:schemeClr val="bg1"/>
                </a:solidFill>
                <a:latin typeface="Derailed" panose="020B0503030101060003" pitchFamily="34" charset="77"/>
              </a:rPr>
              <a:t>   From Newcastle. For the world.</a:t>
            </a:r>
          </a:p>
        </p:txBody>
      </p:sp>
      <p:sp>
        <p:nvSpPr>
          <p:cNvPr id="6" name="Date Placeholder 3">
            <a:extLst>
              <a:ext uri="{FF2B5EF4-FFF2-40B4-BE49-F238E27FC236}">
                <a16:creationId xmlns:a16="http://schemas.microsoft.com/office/drawing/2014/main" id="{39EFE649-362A-C9F8-84D2-DA4D7BB413C2}"/>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8" name="Footer Placeholder 4">
            <a:extLst>
              <a:ext uri="{FF2B5EF4-FFF2-40B4-BE49-F238E27FC236}">
                <a16:creationId xmlns:a16="http://schemas.microsoft.com/office/drawing/2014/main" id="{5E32D6E6-344C-5A86-C5BA-9B17D0EC6EC3}"/>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dirty="0"/>
          </a:p>
        </p:txBody>
      </p:sp>
      <p:sp>
        <p:nvSpPr>
          <p:cNvPr id="12" name="Slide Number Placeholder 5">
            <a:extLst>
              <a:ext uri="{FF2B5EF4-FFF2-40B4-BE49-F238E27FC236}">
                <a16:creationId xmlns:a16="http://schemas.microsoft.com/office/drawing/2014/main" id="{D3D1421D-829F-A8EC-EF42-6A389E5EDE04}"/>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cxnSp>
        <p:nvCxnSpPr>
          <p:cNvPr id="13" name="Straight Connector 12">
            <a:extLst>
              <a:ext uri="{FF2B5EF4-FFF2-40B4-BE49-F238E27FC236}">
                <a16:creationId xmlns:a16="http://schemas.microsoft.com/office/drawing/2014/main" id="{32CDF995-8303-90A9-AC96-8763E0CDC7FC}"/>
              </a:ext>
            </a:extLst>
          </p:cNvPr>
          <p:cNvCxnSpPr>
            <a:cxnSpLocks/>
          </p:cNvCxnSpPr>
          <p:nvPr userDrawn="1"/>
        </p:nvCxnSpPr>
        <p:spPr>
          <a:xfrm flipV="1">
            <a:off x="912448" y="0"/>
            <a:ext cx="0" cy="4727448"/>
          </a:xfrm>
          <a:prstGeom prst="line">
            <a:avLst/>
          </a:prstGeom>
          <a:ln w="127000">
            <a:solidFill>
              <a:srgbClr val="C92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49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08333E-7 4.07407E-6 L 2.08333E-7 -0.70394 " pathEditMode="relative" rAng="0" ptsTypes="AA">
                                      <p:cBhvr>
                                        <p:cTn id="6" dur="3000" spd="-100000" fill="hold"/>
                                        <p:tgtEl>
                                          <p:spTgt spid="13"/>
                                        </p:tgtEl>
                                        <p:attrNameLst>
                                          <p:attrName>ppt_x</p:attrName>
                                          <p:attrName>ppt_y</p:attrName>
                                        </p:attrNameLst>
                                      </p:cBhvr>
                                      <p:rCtr x="0" y="-35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Header City">
    <p:bg>
      <p:bgRef idx="1001">
        <a:schemeClr val="bg1"/>
      </p:bgRef>
    </p:bg>
    <p:spTree>
      <p:nvGrpSpPr>
        <p:cNvPr id="1" name=""/>
        <p:cNvGrpSpPr/>
        <p:nvPr/>
      </p:nvGrpSpPr>
      <p:grpSpPr>
        <a:xfrm>
          <a:off x="0" y="0"/>
          <a:ext cx="0" cy="0"/>
          <a:chOff x="0" y="0"/>
          <a:chExt cx="0" cy="0"/>
        </a:xfrm>
      </p:grpSpPr>
      <p:pic>
        <p:nvPicPr>
          <p:cNvPr id="4" name="Picture 3" descr="Newcastle Cityscape">
            <a:extLst>
              <a:ext uri="{FF2B5EF4-FFF2-40B4-BE49-F238E27FC236}">
                <a16:creationId xmlns:a16="http://schemas.microsoft.com/office/drawing/2014/main" id="{6A466605-B8A7-A4B8-B35F-29D96A2757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CC33804A-E475-4620-90BA-14C7236A9E30}"/>
              </a:ext>
            </a:extLst>
          </p:cNvPr>
          <p:cNvSpPr>
            <a:spLocks noGrp="1" noRot="1" noMove="1" noResize="1" noEditPoints="1" noAdjustHandles="1" noChangeArrowheads="1" noChangeShapeType="1"/>
          </p:cNvSpPr>
          <p:nvPr userDrawn="1"/>
        </p:nvSpPr>
        <p:spPr>
          <a:xfrm>
            <a:off x="0" y="6294704"/>
            <a:ext cx="12192000" cy="574476"/>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pic>
        <p:nvPicPr>
          <p:cNvPr id="3" name="Picture 2">
            <a:extLst>
              <a:ext uri="{FF2B5EF4-FFF2-40B4-BE49-F238E27FC236}">
                <a16:creationId xmlns:a16="http://schemas.microsoft.com/office/drawing/2014/main" id="{116FEAC8-6832-3A9F-89A6-C21DEE70782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755664" y="381600"/>
            <a:ext cx="1915200" cy="778956"/>
          </a:xfrm>
          <a:prstGeom prst="rect">
            <a:avLst/>
          </a:prstGeom>
        </p:spPr>
      </p:pic>
      <p:sp>
        <p:nvSpPr>
          <p:cNvPr id="15" name="Date Placeholder 3">
            <a:extLst>
              <a:ext uri="{FF2B5EF4-FFF2-40B4-BE49-F238E27FC236}">
                <a16:creationId xmlns:a16="http://schemas.microsoft.com/office/drawing/2014/main" id="{A4B1C368-B8B2-C8D5-30FF-949184DC4F1B}"/>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16" name="Footer Placeholder 4">
            <a:extLst>
              <a:ext uri="{FF2B5EF4-FFF2-40B4-BE49-F238E27FC236}">
                <a16:creationId xmlns:a16="http://schemas.microsoft.com/office/drawing/2014/main" id="{1B03C8FB-9BBF-1592-EFBB-B1A969C168A0}"/>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dirty="0"/>
          </a:p>
        </p:txBody>
      </p:sp>
      <p:sp>
        <p:nvSpPr>
          <p:cNvPr id="17" name="Slide Number Placeholder 5">
            <a:extLst>
              <a:ext uri="{FF2B5EF4-FFF2-40B4-BE49-F238E27FC236}">
                <a16:creationId xmlns:a16="http://schemas.microsoft.com/office/drawing/2014/main" id="{E7D2074D-04B1-6730-017C-6CD9126C31DC}"/>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
        <p:nvSpPr>
          <p:cNvPr id="18" name="TextBox 17">
            <a:extLst>
              <a:ext uri="{FF2B5EF4-FFF2-40B4-BE49-F238E27FC236}">
                <a16:creationId xmlns:a16="http://schemas.microsoft.com/office/drawing/2014/main" id="{D64BC488-DE39-32A6-E1F5-8DDBE7A09251}"/>
              </a:ext>
            </a:extLst>
          </p:cNvPr>
          <p:cNvSpPr txBox="1"/>
          <p:nvPr userDrawn="1"/>
        </p:nvSpPr>
        <p:spPr>
          <a:xfrm>
            <a:off x="8107137" y="6402456"/>
            <a:ext cx="3613744" cy="338554"/>
          </a:xfrm>
          <a:prstGeom prst="rect">
            <a:avLst/>
          </a:prstGeom>
          <a:noFill/>
        </p:spPr>
        <p:txBody>
          <a:bodyPr wrap="square" rtlCol="0">
            <a:spAutoFit/>
          </a:bodyPr>
          <a:lstStyle/>
          <a:p>
            <a:r>
              <a:rPr lang="en-US" sz="1600" b="1" dirty="0">
                <a:solidFill>
                  <a:schemeClr val="bg1"/>
                </a:solidFill>
                <a:latin typeface="Derailed" panose="020B0503030101060003" pitchFamily="34" charset="77"/>
              </a:rPr>
              <a:t>From our University. For the world.</a:t>
            </a:r>
          </a:p>
        </p:txBody>
      </p:sp>
      <p:sp>
        <p:nvSpPr>
          <p:cNvPr id="5" name="Rectangle 4">
            <a:extLst>
              <a:ext uri="{FF2B5EF4-FFF2-40B4-BE49-F238E27FC236}">
                <a16:creationId xmlns:a16="http://schemas.microsoft.com/office/drawing/2014/main" id="{0EB46D77-994D-3C16-4F47-4D02D7CC69CE}"/>
              </a:ext>
            </a:extLst>
          </p:cNvPr>
          <p:cNvSpPr>
            <a:spLocks/>
          </p:cNvSpPr>
          <p:nvPr userDrawn="1"/>
        </p:nvSpPr>
        <p:spPr>
          <a:xfrm>
            <a:off x="0" y="2524382"/>
            <a:ext cx="8463065" cy="2232250"/>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sp>
        <p:nvSpPr>
          <p:cNvPr id="6" name="Title 1">
            <a:extLst>
              <a:ext uri="{FF2B5EF4-FFF2-40B4-BE49-F238E27FC236}">
                <a16:creationId xmlns:a16="http://schemas.microsoft.com/office/drawing/2014/main" id="{3A937C66-93CE-D50C-40FB-36028002A9A2}"/>
              </a:ext>
            </a:extLst>
          </p:cNvPr>
          <p:cNvSpPr>
            <a:spLocks noGrp="1"/>
          </p:cNvSpPr>
          <p:nvPr>
            <p:ph type="ctrTitle"/>
          </p:nvPr>
        </p:nvSpPr>
        <p:spPr>
          <a:xfrm>
            <a:off x="1523998" y="2986391"/>
            <a:ext cx="6686144" cy="1328281"/>
          </a:xfrm>
          <a:prstGeom prst="rect">
            <a:avLst/>
          </a:prstGeom>
        </p:spPr>
        <p:txBody>
          <a:bodyPr anchor="b">
            <a:normAutofit/>
          </a:bodyPr>
          <a:lstStyle>
            <a:lvl1pPr algn="l">
              <a:defRPr sz="4000">
                <a:solidFill>
                  <a:schemeClr val="bg1"/>
                </a:solidFill>
              </a:defRPr>
            </a:lvl1pPr>
          </a:lstStyle>
          <a:p>
            <a:r>
              <a:rPr lang="en-US" dirty="0"/>
              <a:t>Click to edit Master title style</a:t>
            </a:r>
            <a:endParaRPr lang="en-GB" dirty="0"/>
          </a:p>
        </p:txBody>
      </p:sp>
      <p:cxnSp>
        <p:nvCxnSpPr>
          <p:cNvPr id="7" name="Straight Connector 6">
            <a:extLst>
              <a:ext uri="{FF2B5EF4-FFF2-40B4-BE49-F238E27FC236}">
                <a16:creationId xmlns:a16="http://schemas.microsoft.com/office/drawing/2014/main" id="{3242D7E0-B389-BDF3-5561-D257C27986EA}"/>
              </a:ext>
            </a:extLst>
          </p:cNvPr>
          <p:cNvCxnSpPr>
            <a:cxnSpLocks/>
          </p:cNvCxnSpPr>
          <p:nvPr userDrawn="1"/>
        </p:nvCxnSpPr>
        <p:spPr>
          <a:xfrm flipV="1">
            <a:off x="912448" y="-4722868"/>
            <a:ext cx="0" cy="4727448"/>
          </a:xfrm>
          <a:prstGeom prst="line">
            <a:avLst/>
          </a:prstGeom>
          <a:ln w="127000">
            <a:solidFill>
              <a:srgbClr val="C92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700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4.79167E-6 2.96296E-6 L -0.69415 -0.00209 " pathEditMode="relative" rAng="0" ptsTypes="AA">
                                      <p:cBhvr>
                                        <p:cTn id="6" dur="3000" spd="-100000" fill="hold"/>
                                        <p:tgtEl>
                                          <p:spTgt spid="5"/>
                                        </p:tgtEl>
                                        <p:attrNameLst>
                                          <p:attrName>ppt_x</p:attrName>
                                          <p:attrName>ppt_y</p:attrName>
                                        </p:attrNameLst>
                                      </p:cBhvr>
                                      <p:rCtr x="-34701" y="-116"/>
                                    </p:animMotion>
                                  </p:childTnLst>
                                </p:cTn>
                              </p:par>
                              <p:par>
                                <p:cTn id="7" presetID="42" presetClass="path" presetSubtype="0" accel="50000" decel="50000" fill="hold" grpId="0" nodeType="withEffect">
                                  <p:stCondLst>
                                    <p:cond delay="0"/>
                                  </p:stCondLst>
                                  <p:childTnLst>
                                    <p:animMotion origin="layout" path="M 4.79167E-6 2.96296E-6 L -0.69415 -0.00209 " pathEditMode="relative" rAng="0" ptsTypes="AA">
                                      <p:cBhvr>
                                        <p:cTn id="8" dur="3000" spd="-100000" fill="hold"/>
                                        <p:tgtEl>
                                          <p:spTgt spid="6"/>
                                        </p:tgtEl>
                                        <p:attrNameLst>
                                          <p:attrName>ppt_x</p:attrName>
                                          <p:attrName>ppt_y</p:attrName>
                                        </p:attrNameLst>
                                      </p:cBhvr>
                                      <p:rCtr x="-34701" y="-116"/>
                                    </p:animMotion>
                                  </p:childTnLst>
                                </p:cTn>
                              </p:par>
                            </p:childTnLst>
                          </p:cTn>
                        </p:par>
                        <p:par>
                          <p:cTn id="9" fill="hold">
                            <p:stCondLst>
                              <p:cond delay="3000"/>
                            </p:stCondLst>
                            <p:childTnLst>
                              <p:par>
                                <p:cTn id="10" presetID="42" presetClass="path" presetSubtype="0" accel="50000" decel="50000" fill="hold" nodeType="afterEffect">
                                  <p:stCondLst>
                                    <p:cond delay="0"/>
                                  </p:stCondLst>
                                  <p:childTnLst>
                                    <p:animMotion origin="layout" path="M 0.00078 -0.00533 L -0.00065 0.60671 " pathEditMode="relative" rAng="0" ptsTypes="AA">
                                      <p:cBhvr>
                                        <p:cTn id="11" dur="2000" fill="hold"/>
                                        <p:tgtEl>
                                          <p:spTgt spid="7"/>
                                        </p:tgtEl>
                                        <p:attrNameLst>
                                          <p:attrName>ppt_x</p:attrName>
                                          <p:attrName>ppt_y</p:attrName>
                                        </p:attrNameLst>
                                      </p:cBhvr>
                                      <p:rCtr x="-78" y="306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Header Arches">
    <p:bg>
      <p:bgRef idx="1001">
        <a:schemeClr val="bg1"/>
      </p:bgRef>
    </p:bg>
    <p:spTree>
      <p:nvGrpSpPr>
        <p:cNvPr id="1" name=""/>
        <p:cNvGrpSpPr/>
        <p:nvPr/>
      </p:nvGrpSpPr>
      <p:grpSpPr>
        <a:xfrm>
          <a:off x="0" y="0"/>
          <a:ext cx="0" cy="0"/>
          <a:chOff x="0" y="0"/>
          <a:chExt cx="0" cy="0"/>
        </a:xfrm>
      </p:grpSpPr>
      <p:pic>
        <p:nvPicPr>
          <p:cNvPr id="4" name="Picture 3" descr="Newcastle University Arches">
            <a:extLst>
              <a:ext uri="{FF2B5EF4-FFF2-40B4-BE49-F238E27FC236}">
                <a16:creationId xmlns:a16="http://schemas.microsoft.com/office/drawing/2014/main" id="{5FD6CC66-C358-FFF2-F5A8-D06837BC94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CC33804A-E475-4620-90BA-14C7236A9E30}"/>
              </a:ext>
            </a:extLst>
          </p:cNvPr>
          <p:cNvSpPr>
            <a:spLocks noGrp="1" noRot="1" noMove="1" noResize="1" noEditPoints="1" noAdjustHandles="1" noChangeArrowheads="1" noChangeShapeType="1"/>
          </p:cNvSpPr>
          <p:nvPr userDrawn="1"/>
        </p:nvSpPr>
        <p:spPr>
          <a:xfrm>
            <a:off x="0" y="6294704"/>
            <a:ext cx="12192000" cy="574476"/>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pic>
        <p:nvPicPr>
          <p:cNvPr id="3" name="Picture 2">
            <a:extLst>
              <a:ext uri="{FF2B5EF4-FFF2-40B4-BE49-F238E27FC236}">
                <a16:creationId xmlns:a16="http://schemas.microsoft.com/office/drawing/2014/main" id="{E114122F-9D5D-BF03-AC3D-BF4C4A48D22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755664" y="381600"/>
            <a:ext cx="1915200" cy="778956"/>
          </a:xfrm>
          <a:prstGeom prst="rect">
            <a:avLst/>
          </a:prstGeom>
        </p:spPr>
      </p:pic>
      <p:sp>
        <p:nvSpPr>
          <p:cNvPr id="16" name="Date Placeholder 3">
            <a:extLst>
              <a:ext uri="{FF2B5EF4-FFF2-40B4-BE49-F238E27FC236}">
                <a16:creationId xmlns:a16="http://schemas.microsoft.com/office/drawing/2014/main" id="{94FDC049-3D02-23BE-3223-7456E8097C36}"/>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17" name="Footer Placeholder 4">
            <a:extLst>
              <a:ext uri="{FF2B5EF4-FFF2-40B4-BE49-F238E27FC236}">
                <a16:creationId xmlns:a16="http://schemas.microsoft.com/office/drawing/2014/main" id="{4AC3E614-F4BF-7ABD-B169-93A77D4ED65F}"/>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dirty="0"/>
          </a:p>
        </p:txBody>
      </p:sp>
      <p:sp>
        <p:nvSpPr>
          <p:cNvPr id="18" name="Slide Number Placeholder 5">
            <a:extLst>
              <a:ext uri="{FF2B5EF4-FFF2-40B4-BE49-F238E27FC236}">
                <a16:creationId xmlns:a16="http://schemas.microsoft.com/office/drawing/2014/main" id="{B57307FC-ACCB-88A2-E367-975504A45BF9}"/>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
        <p:nvSpPr>
          <p:cNvPr id="19" name="TextBox 18">
            <a:extLst>
              <a:ext uri="{FF2B5EF4-FFF2-40B4-BE49-F238E27FC236}">
                <a16:creationId xmlns:a16="http://schemas.microsoft.com/office/drawing/2014/main" id="{12D68134-0233-2694-630B-FDB750B325A2}"/>
              </a:ext>
            </a:extLst>
          </p:cNvPr>
          <p:cNvSpPr txBox="1"/>
          <p:nvPr userDrawn="1"/>
        </p:nvSpPr>
        <p:spPr>
          <a:xfrm>
            <a:off x="8107137" y="6402456"/>
            <a:ext cx="3613744" cy="338554"/>
          </a:xfrm>
          <a:prstGeom prst="rect">
            <a:avLst/>
          </a:prstGeom>
          <a:noFill/>
        </p:spPr>
        <p:txBody>
          <a:bodyPr wrap="square" rtlCol="0">
            <a:spAutoFit/>
          </a:bodyPr>
          <a:lstStyle/>
          <a:p>
            <a:r>
              <a:rPr lang="en-US" sz="1600" b="1" dirty="0">
                <a:solidFill>
                  <a:schemeClr val="bg1"/>
                </a:solidFill>
                <a:latin typeface="Derailed" panose="020B0503030101060003" pitchFamily="34" charset="77"/>
              </a:rPr>
              <a:t>From our University. For the world.</a:t>
            </a:r>
          </a:p>
        </p:txBody>
      </p:sp>
      <p:sp>
        <p:nvSpPr>
          <p:cNvPr id="5" name="Rectangle 4">
            <a:extLst>
              <a:ext uri="{FF2B5EF4-FFF2-40B4-BE49-F238E27FC236}">
                <a16:creationId xmlns:a16="http://schemas.microsoft.com/office/drawing/2014/main" id="{9567BC42-126E-BBFF-C369-D0D48DEBE547}"/>
              </a:ext>
            </a:extLst>
          </p:cNvPr>
          <p:cNvSpPr>
            <a:spLocks/>
          </p:cNvSpPr>
          <p:nvPr userDrawn="1"/>
        </p:nvSpPr>
        <p:spPr>
          <a:xfrm>
            <a:off x="0" y="2524382"/>
            <a:ext cx="8463065" cy="2232250"/>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sp>
        <p:nvSpPr>
          <p:cNvPr id="6" name="Title 1">
            <a:extLst>
              <a:ext uri="{FF2B5EF4-FFF2-40B4-BE49-F238E27FC236}">
                <a16:creationId xmlns:a16="http://schemas.microsoft.com/office/drawing/2014/main" id="{59D76AE7-9B65-2C03-E798-673660B06983}"/>
              </a:ext>
            </a:extLst>
          </p:cNvPr>
          <p:cNvSpPr>
            <a:spLocks noGrp="1"/>
          </p:cNvSpPr>
          <p:nvPr>
            <p:ph type="ctrTitle"/>
          </p:nvPr>
        </p:nvSpPr>
        <p:spPr>
          <a:xfrm>
            <a:off x="1523998" y="2986391"/>
            <a:ext cx="6686144" cy="1328281"/>
          </a:xfrm>
          <a:prstGeom prst="rect">
            <a:avLst/>
          </a:prstGeom>
        </p:spPr>
        <p:txBody>
          <a:bodyPr anchor="b">
            <a:normAutofit/>
          </a:bodyPr>
          <a:lstStyle>
            <a:lvl1pPr algn="l">
              <a:defRPr sz="4000">
                <a:solidFill>
                  <a:schemeClr val="bg1"/>
                </a:solidFill>
              </a:defRPr>
            </a:lvl1pPr>
          </a:lstStyle>
          <a:p>
            <a:r>
              <a:rPr lang="en-US" dirty="0"/>
              <a:t>Click to edit Master title style</a:t>
            </a:r>
            <a:endParaRPr lang="en-GB" dirty="0"/>
          </a:p>
        </p:txBody>
      </p:sp>
      <p:cxnSp>
        <p:nvCxnSpPr>
          <p:cNvPr id="7" name="Straight Connector 6">
            <a:extLst>
              <a:ext uri="{FF2B5EF4-FFF2-40B4-BE49-F238E27FC236}">
                <a16:creationId xmlns:a16="http://schemas.microsoft.com/office/drawing/2014/main" id="{18F4437F-FE34-A6A7-BD59-36EB6C95FF3E}"/>
              </a:ext>
            </a:extLst>
          </p:cNvPr>
          <p:cNvCxnSpPr>
            <a:cxnSpLocks/>
          </p:cNvCxnSpPr>
          <p:nvPr userDrawn="1"/>
        </p:nvCxnSpPr>
        <p:spPr>
          <a:xfrm flipV="1">
            <a:off x="912448" y="-4722868"/>
            <a:ext cx="0" cy="4727448"/>
          </a:xfrm>
          <a:prstGeom prst="line">
            <a:avLst/>
          </a:prstGeom>
          <a:ln w="127000">
            <a:solidFill>
              <a:srgbClr val="C92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4404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4.79167E-6 2.96296E-6 L -0.69415 -0.00209 " pathEditMode="relative" rAng="0" ptsTypes="AA">
                                      <p:cBhvr>
                                        <p:cTn id="6" dur="3000" spd="-100000" fill="hold"/>
                                        <p:tgtEl>
                                          <p:spTgt spid="5"/>
                                        </p:tgtEl>
                                        <p:attrNameLst>
                                          <p:attrName>ppt_x</p:attrName>
                                          <p:attrName>ppt_y</p:attrName>
                                        </p:attrNameLst>
                                      </p:cBhvr>
                                      <p:rCtr x="-34701" y="-116"/>
                                    </p:animMotion>
                                  </p:childTnLst>
                                </p:cTn>
                              </p:par>
                              <p:par>
                                <p:cTn id="7" presetID="42" presetClass="path" presetSubtype="0" accel="50000" decel="50000" fill="hold" grpId="0" nodeType="withEffect">
                                  <p:stCondLst>
                                    <p:cond delay="0"/>
                                  </p:stCondLst>
                                  <p:childTnLst>
                                    <p:animMotion origin="layout" path="M 4.79167E-6 2.96296E-6 L -0.69415 -0.00209 " pathEditMode="relative" rAng="0" ptsTypes="AA">
                                      <p:cBhvr>
                                        <p:cTn id="8" dur="3000" spd="-100000" fill="hold"/>
                                        <p:tgtEl>
                                          <p:spTgt spid="6"/>
                                        </p:tgtEl>
                                        <p:attrNameLst>
                                          <p:attrName>ppt_x</p:attrName>
                                          <p:attrName>ppt_y</p:attrName>
                                        </p:attrNameLst>
                                      </p:cBhvr>
                                      <p:rCtr x="-34701" y="-116"/>
                                    </p:animMotion>
                                  </p:childTnLst>
                                </p:cTn>
                              </p:par>
                            </p:childTnLst>
                          </p:cTn>
                        </p:par>
                        <p:par>
                          <p:cTn id="9" fill="hold">
                            <p:stCondLst>
                              <p:cond delay="3000"/>
                            </p:stCondLst>
                            <p:childTnLst>
                              <p:par>
                                <p:cTn id="10" presetID="42" presetClass="path" presetSubtype="0" accel="50000" decel="50000" fill="hold" nodeType="afterEffect">
                                  <p:stCondLst>
                                    <p:cond delay="0"/>
                                  </p:stCondLst>
                                  <p:childTnLst>
                                    <p:animMotion origin="layout" path="M 0.00078 -0.00533 L -0.00065 0.60671 " pathEditMode="relative" rAng="0" ptsTypes="AA">
                                      <p:cBhvr>
                                        <p:cTn id="11" dur="2000" fill="hold"/>
                                        <p:tgtEl>
                                          <p:spTgt spid="7"/>
                                        </p:tgtEl>
                                        <p:attrNameLst>
                                          <p:attrName>ppt_x</p:attrName>
                                          <p:attrName>ppt_y</p:attrName>
                                        </p:attrNameLst>
                                      </p:cBhvr>
                                      <p:rCtr x="-78" y="306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Header King's Gate">
    <p:bg>
      <p:bgRef idx="1001">
        <a:schemeClr val="bg1"/>
      </p:bgRef>
    </p:bg>
    <p:spTree>
      <p:nvGrpSpPr>
        <p:cNvPr id="1" name=""/>
        <p:cNvGrpSpPr/>
        <p:nvPr/>
      </p:nvGrpSpPr>
      <p:grpSpPr>
        <a:xfrm>
          <a:off x="0" y="0"/>
          <a:ext cx="0" cy="0"/>
          <a:chOff x="0" y="0"/>
          <a:chExt cx="0" cy="0"/>
        </a:xfrm>
      </p:grpSpPr>
      <p:pic>
        <p:nvPicPr>
          <p:cNvPr id="6" name="Picture 5" descr="Newcastle University Arches">
            <a:extLst>
              <a:ext uri="{FF2B5EF4-FFF2-40B4-BE49-F238E27FC236}">
                <a16:creationId xmlns:a16="http://schemas.microsoft.com/office/drawing/2014/main" id="{86EC979D-1A4D-4D50-B63C-71F1DC5A1AA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CC33804A-E475-4620-90BA-14C7236A9E30}"/>
              </a:ext>
            </a:extLst>
          </p:cNvPr>
          <p:cNvSpPr>
            <a:spLocks noGrp="1" noRot="1" noMove="1" noResize="1" noEditPoints="1" noAdjustHandles="1" noChangeArrowheads="1" noChangeShapeType="1"/>
          </p:cNvSpPr>
          <p:nvPr userDrawn="1"/>
        </p:nvSpPr>
        <p:spPr>
          <a:xfrm>
            <a:off x="0" y="6294704"/>
            <a:ext cx="12192000" cy="574476"/>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sp>
        <p:nvSpPr>
          <p:cNvPr id="11" name="TextBox 10">
            <a:extLst>
              <a:ext uri="{FF2B5EF4-FFF2-40B4-BE49-F238E27FC236}">
                <a16:creationId xmlns:a16="http://schemas.microsoft.com/office/drawing/2014/main" id="{3792C4E1-CA3C-BE4B-A9BA-E62C792EE9AF}"/>
              </a:ext>
            </a:extLst>
          </p:cNvPr>
          <p:cNvSpPr txBox="1"/>
          <p:nvPr userDrawn="1"/>
        </p:nvSpPr>
        <p:spPr>
          <a:xfrm>
            <a:off x="8107137" y="6402456"/>
            <a:ext cx="3613744" cy="338554"/>
          </a:xfrm>
          <a:prstGeom prst="rect">
            <a:avLst/>
          </a:prstGeom>
          <a:noFill/>
        </p:spPr>
        <p:txBody>
          <a:bodyPr wrap="square" rtlCol="0">
            <a:spAutoFit/>
          </a:bodyPr>
          <a:lstStyle/>
          <a:p>
            <a:r>
              <a:rPr lang="en-US" sz="1600" b="1" dirty="0">
                <a:solidFill>
                  <a:schemeClr val="bg1"/>
                </a:solidFill>
                <a:latin typeface="Derailed" panose="020B0503030101060003" pitchFamily="34" charset="77"/>
              </a:rPr>
              <a:t>From our University. For the world.</a:t>
            </a:r>
          </a:p>
        </p:txBody>
      </p:sp>
      <p:pic>
        <p:nvPicPr>
          <p:cNvPr id="7" name="Picture 6">
            <a:extLst>
              <a:ext uri="{FF2B5EF4-FFF2-40B4-BE49-F238E27FC236}">
                <a16:creationId xmlns:a16="http://schemas.microsoft.com/office/drawing/2014/main" id="{B1F62966-0544-EEC6-F82B-7D2CDA9857B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755664" y="381600"/>
            <a:ext cx="1915200" cy="778956"/>
          </a:xfrm>
          <a:prstGeom prst="rect">
            <a:avLst/>
          </a:prstGeom>
        </p:spPr>
      </p:pic>
      <p:sp>
        <p:nvSpPr>
          <p:cNvPr id="9" name="Date Placeholder 3">
            <a:extLst>
              <a:ext uri="{FF2B5EF4-FFF2-40B4-BE49-F238E27FC236}">
                <a16:creationId xmlns:a16="http://schemas.microsoft.com/office/drawing/2014/main" id="{0D54DDD3-AD8E-D46D-629C-7377EFAF883B}"/>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13" name="Footer Placeholder 4">
            <a:extLst>
              <a:ext uri="{FF2B5EF4-FFF2-40B4-BE49-F238E27FC236}">
                <a16:creationId xmlns:a16="http://schemas.microsoft.com/office/drawing/2014/main" id="{796D8D5A-42B6-EA13-B1E2-BD3CAB461BAF}"/>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dirty="0"/>
          </a:p>
        </p:txBody>
      </p:sp>
      <p:sp>
        <p:nvSpPr>
          <p:cNvPr id="14" name="Slide Number Placeholder 5">
            <a:extLst>
              <a:ext uri="{FF2B5EF4-FFF2-40B4-BE49-F238E27FC236}">
                <a16:creationId xmlns:a16="http://schemas.microsoft.com/office/drawing/2014/main" id="{66AAAD07-D79C-99F6-B02B-E66687CA2D55}"/>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
        <p:nvSpPr>
          <p:cNvPr id="3" name="Rectangle 2">
            <a:extLst>
              <a:ext uri="{FF2B5EF4-FFF2-40B4-BE49-F238E27FC236}">
                <a16:creationId xmlns:a16="http://schemas.microsoft.com/office/drawing/2014/main" id="{1A6C864C-6C52-6EB2-2C47-679B1AC98159}"/>
              </a:ext>
            </a:extLst>
          </p:cNvPr>
          <p:cNvSpPr>
            <a:spLocks/>
          </p:cNvSpPr>
          <p:nvPr userDrawn="1"/>
        </p:nvSpPr>
        <p:spPr>
          <a:xfrm>
            <a:off x="0" y="2524382"/>
            <a:ext cx="8463065" cy="2232250"/>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sp>
        <p:nvSpPr>
          <p:cNvPr id="4" name="Title 1">
            <a:extLst>
              <a:ext uri="{FF2B5EF4-FFF2-40B4-BE49-F238E27FC236}">
                <a16:creationId xmlns:a16="http://schemas.microsoft.com/office/drawing/2014/main" id="{CF058A3D-6BEA-3643-A9E5-AF95B77E2828}"/>
              </a:ext>
            </a:extLst>
          </p:cNvPr>
          <p:cNvSpPr>
            <a:spLocks noGrp="1"/>
          </p:cNvSpPr>
          <p:nvPr>
            <p:ph type="ctrTitle"/>
          </p:nvPr>
        </p:nvSpPr>
        <p:spPr>
          <a:xfrm>
            <a:off x="1523998" y="2986391"/>
            <a:ext cx="6686144" cy="1328281"/>
          </a:xfrm>
          <a:prstGeom prst="rect">
            <a:avLst/>
          </a:prstGeom>
        </p:spPr>
        <p:txBody>
          <a:bodyPr anchor="b">
            <a:normAutofit/>
          </a:bodyPr>
          <a:lstStyle>
            <a:lvl1pPr algn="l">
              <a:defRPr sz="4000">
                <a:solidFill>
                  <a:schemeClr val="bg1"/>
                </a:solidFill>
              </a:defRPr>
            </a:lvl1pPr>
          </a:lstStyle>
          <a:p>
            <a:r>
              <a:rPr lang="en-US" dirty="0"/>
              <a:t>Click to edit Master title style</a:t>
            </a:r>
            <a:endParaRPr lang="en-GB" dirty="0"/>
          </a:p>
        </p:txBody>
      </p:sp>
      <p:cxnSp>
        <p:nvCxnSpPr>
          <p:cNvPr id="5" name="Straight Connector 4">
            <a:extLst>
              <a:ext uri="{FF2B5EF4-FFF2-40B4-BE49-F238E27FC236}">
                <a16:creationId xmlns:a16="http://schemas.microsoft.com/office/drawing/2014/main" id="{82F1E3A6-5212-3D30-C63A-46FD2E329DC1}"/>
              </a:ext>
            </a:extLst>
          </p:cNvPr>
          <p:cNvCxnSpPr>
            <a:cxnSpLocks/>
          </p:cNvCxnSpPr>
          <p:nvPr userDrawn="1"/>
        </p:nvCxnSpPr>
        <p:spPr>
          <a:xfrm flipV="1">
            <a:off x="912448" y="-4722868"/>
            <a:ext cx="0" cy="4727448"/>
          </a:xfrm>
          <a:prstGeom prst="line">
            <a:avLst/>
          </a:prstGeom>
          <a:ln w="127000">
            <a:solidFill>
              <a:srgbClr val="C92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5977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4.79167E-6 2.96296E-6 L -0.69415 -0.00209 " pathEditMode="relative" rAng="0" ptsTypes="AA">
                                      <p:cBhvr>
                                        <p:cTn id="6" dur="3000" spd="-100000" fill="hold"/>
                                        <p:tgtEl>
                                          <p:spTgt spid="3"/>
                                        </p:tgtEl>
                                        <p:attrNameLst>
                                          <p:attrName>ppt_x</p:attrName>
                                          <p:attrName>ppt_y</p:attrName>
                                        </p:attrNameLst>
                                      </p:cBhvr>
                                      <p:rCtr x="-34701" y="-116"/>
                                    </p:animMotion>
                                  </p:childTnLst>
                                </p:cTn>
                              </p:par>
                              <p:par>
                                <p:cTn id="7" presetID="42" presetClass="path" presetSubtype="0" accel="50000" decel="50000" fill="hold" grpId="0" nodeType="withEffect">
                                  <p:stCondLst>
                                    <p:cond delay="0"/>
                                  </p:stCondLst>
                                  <p:childTnLst>
                                    <p:animMotion origin="layout" path="M 4.79167E-6 2.96296E-6 L -0.69415 -0.00209 " pathEditMode="relative" rAng="0" ptsTypes="AA">
                                      <p:cBhvr>
                                        <p:cTn id="8" dur="3000" spd="-100000" fill="hold"/>
                                        <p:tgtEl>
                                          <p:spTgt spid="4"/>
                                        </p:tgtEl>
                                        <p:attrNameLst>
                                          <p:attrName>ppt_x</p:attrName>
                                          <p:attrName>ppt_y</p:attrName>
                                        </p:attrNameLst>
                                      </p:cBhvr>
                                      <p:rCtr x="-34701" y="-116"/>
                                    </p:animMotion>
                                  </p:childTnLst>
                                </p:cTn>
                              </p:par>
                            </p:childTnLst>
                          </p:cTn>
                        </p:par>
                        <p:par>
                          <p:cTn id="9" fill="hold">
                            <p:stCondLst>
                              <p:cond delay="3000"/>
                            </p:stCondLst>
                            <p:childTnLst>
                              <p:par>
                                <p:cTn id="10" presetID="42" presetClass="path" presetSubtype="0" accel="50000" decel="50000" fill="hold" nodeType="afterEffect">
                                  <p:stCondLst>
                                    <p:cond delay="0"/>
                                  </p:stCondLst>
                                  <p:childTnLst>
                                    <p:animMotion origin="layout" path="M 0.00078 -0.00533 L -0.00065 0.60671 " pathEditMode="relative" rAng="0" ptsTypes="AA">
                                      <p:cBhvr>
                                        <p:cTn id="11" dur="2000" fill="hold"/>
                                        <p:tgtEl>
                                          <p:spTgt spid="5"/>
                                        </p:tgtEl>
                                        <p:attrNameLst>
                                          <p:attrName>ppt_x</p:attrName>
                                          <p:attrName>ppt_y</p:attrName>
                                        </p:attrNameLst>
                                      </p:cBhvr>
                                      <p:rCtr x="-78" y="306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Section Header NuMed">
    <p:bg>
      <p:bgRef idx="1001">
        <a:schemeClr val="bg1"/>
      </p:bgRef>
    </p:bg>
    <p:spTree>
      <p:nvGrpSpPr>
        <p:cNvPr id="1" name=""/>
        <p:cNvGrpSpPr/>
        <p:nvPr/>
      </p:nvGrpSpPr>
      <p:grpSpPr>
        <a:xfrm>
          <a:off x="0" y="0"/>
          <a:ext cx="0" cy="0"/>
          <a:chOff x="0" y="0"/>
          <a:chExt cx="0" cy="0"/>
        </a:xfrm>
      </p:grpSpPr>
      <p:pic>
        <p:nvPicPr>
          <p:cNvPr id="8" name="Picture 7" descr="A water fountain in front of a building&#10;&#10;Description automatically generated">
            <a:extLst>
              <a:ext uri="{FF2B5EF4-FFF2-40B4-BE49-F238E27FC236}">
                <a16:creationId xmlns:a16="http://schemas.microsoft.com/office/drawing/2014/main" id="{35E67E00-2D05-4A9C-DA99-195CA7BFC376}"/>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0" y="-1371100"/>
            <a:ext cx="12191999" cy="8140699"/>
          </a:xfrm>
          <a:prstGeom prst="rect">
            <a:avLst/>
          </a:prstGeom>
        </p:spPr>
      </p:pic>
      <p:sp>
        <p:nvSpPr>
          <p:cNvPr id="10" name="Rectangle 9">
            <a:extLst>
              <a:ext uri="{FF2B5EF4-FFF2-40B4-BE49-F238E27FC236}">
                <a16:creationId xmlns:a16="http://schemas.microsoft.com/office/drawing/2014/main" id="{CC33804A-E475-4620-90BA-14C7236A9E30}"/>
              </a:ext>
            </a:extLst>
          </p:cNvPr>
          <p:cNvSpPr>
            <a:spLocks noGrp="1" noRot="1" noMove="1" noResize="1" noEditPoints="1" noAdjustHandles="1" noChangeArrowheads="1" noChangeShapeType="1"/>
          </p:cNvSpPr>
          <p:nvPr userDrawn="1"/>
        </p:nvSpPr>
        <p:spPr>
          <a:xfrm>
            <a:off x="0" y="6294704"/>
            <a:ext cx="12192000" cy="574476"/>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sp>
        <p:nvSpPr>
          <p:cNvPr id="11" name="TextBox 10">
            <a:extLst>
              <a:ext uri="{FF2B5EF4-FFF2-40B4-BE49-F238E27FC236}">
                <a16:creationId xmlns:a16="http://schemas.microsoft.com/office/drawing/2014/main" id="{3792C4E1-CA3C-BE4B-A9BA-E62C792EE9AF}"/>
              </a:ext>
            </a:extLst>
          </p:cNvPr>
          <p:cNvSpPr txBox="1"/>
          <p:nvPr userDrawn="1"/>
        </p:nvSpPr>
        <p:spPr>
          <a:xfrm>
            <a:off x="8107137" y="6402456"/>
            <a:ext cx="3613744" cy="338554"/>
          </a:xfrm>
          <a:prstGeom prst="rect">
            <a:avLst/>
          </a:prstGeom>
          <a:noFill/>
        </p:spPr>
        <p:txBody>
          <a:bodyPr wrap="square" rtlCol="0">
            <a:spAutoFit/>
          </a:bodyPr>
          <a:lstStyle/>
          <a:p>
            <a:r>
              <a:rPr lang="en-US" sz="1600" b="1" dirty="0">
                <a:solidFill>
                  <a:schemeClr val="bg1"/>
                </a:solidFill>
                <a:latin typeface="Derailed" panose="020B0503030101060003" pitchFamily="34" charset="77"/>
              </a:rPr>
              <a:t>From our University. For the world.</a:t>
            </a:r>
          </a:p>
        </p:txBody>
      </p:sp>
      <p:pic>
        <p:nvPicPr>
          <p:cNvPr id="7" name="Picture 6">
            <a:extLst>
              <a:ext uri="{FF2B5EF4-FFF2-40B4-BE49-F238E27FC236}">
                <a16:creationId xmlns:a16="http://schemas.microsoft.com/office/drawing/2014/main" id="{B1F62966-0544-EEC6-F82B-7D2CDA9857B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755664" y="381600"/>
            <a:ext cx="1915200" cy="778956"/>
          </a:xfrm>
          <a:prstGeom prst="rect">
            <a:avLst/>
          </a:prstGeom>
        </p:spPr>
      </p:pic>
      <p:sp>
        <p:nvSpPr>
          <p:cNvPr id="9" name="Date Placeholder 3">
            <a:extLst>
              <a:ext uri="{FF2B5EF4-FFF2-40B4-BE49-F238E27FC236}">
                <a16:creationId xmlns:a16="http://schemas.microsoft.com/office/drawing/2014/main" id="{0D54DDD3-AD8E-D46D-629C-7377EFAF883B}"/>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13" name="Footer Placeholder 4">
            <a:extLst>
              <a:ext uri="{FF2B5EF4-FFF2-40B4-BE49-F238E27FC236}">
                <a16:creationId xmlns:a16="http://schemas.microsoft.com/office/drawing/2014/main" id="{796D8D5A-42B6-EA13-B1E2-BD3CAB461BAF}"/>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dirty="0"/>
          </a:p>
        </p:txBody>
      </p:sp>
      <p:sp>
        <p:nvSpPr>
          <p:cNvPr id="14" name="Slide Number Placeholder 5">
            <a:extLst>
              <a:ext uri="{FF2B5EF4-FFF2-40B4-BE49-F238E27FC236}">
                <a16:creationId xmlns:a16="http://schemas.microsoft.com/office/drawing/2014/main" id="{66AAAD07-D79C-99F6-B02B-E66687CA2D55}"/>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
        <p:nvSpPr>
          <p:cNvPr id="3" name="Rectangle 2">
            <a:extLst>
              <a:ext uri="{FF2B5EF4-FFF2-40B4-BE49-F238E27FC236}">
                <a16:creationId xmlns:a16="http://schemas.microsoft.com/office/drawing/2014/main" id="{1A6C864C-6C52-6EB2-2C47-679B1AC98159}"/>
              </a:ext>
            </a:extLst>
          </p:cNvPr>
          <p:cNvSpPr>
            <a:spLocks/>
          </p:cNvSpPr>
          <p:nvPr userDrawn="1"/>
        </p:nvSpPr>
        <p:spPr>
          <a:xfrm>
            <a:off x="0" y="2524382"/>
            <a:ext cx="8463065" cy="2232250"/>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sp>
        <p:nvSpPr>
          <p:cNvPr id="4" name="Title 1">
            <a:extLst>
              <a:ext uri="{FF2B5EF4-FFF2-40B4-BE49-F238E27FC236}">
                <a16:creationId xmlns:a16="http://schemas.microsoft.com/office/drawing/2014/main" id="{CF058A3D-6BEA-3643-A9E5-AF95B77E2828}"/>
              </a:ext>
            </a:extLst>
          </p:cNvPr>
          <p:cNvSpPr>
            <a:spLocks noGrp="1"/>
          </p:cNvSpPr>
          <p:nvPr>
            <p:ph type="ctrTitle"/>
          </p:nvPr>
        </p:nvSpPr>
        <p:spPr>
          <a:xfrm>
            <a:off x="1523998" y="2986391"/>
            <a:ext cx="6686144" cy="1328281"/>
          </a:xfrm>
          <a:prstGeom prst="rect">
            <a:avLst/>
          </a:prstGeom>
        </p:spPr>
        <p:txBody>
          <a:bodyPr anchor="b">
            <a:normAutofit/>
          </a:bodyPr>
          <a:lstStyle>
            <a:lvl1pPr algn="l">
              <a:defRPr sz="4000">
                <a:solidFill>
                  <a:schemeClr val="bg1"/>
                </a:solidFill>
              </a:defRPr>
            </a:lvl1pPr>
          </a:lstStyle>
          <a:p>
            <a:r>
              <a:rPr lang="en-US" dirty="0"/>
              <a:t>Click to edit Master title style</a:t>
            </a:r>
            <a:endParaRPr lang="en-GB" dirty="0"/>
          </a:p>
        </p:txBody>
      </p:sp>
      <p:cxnSp>
        <p:nvCxnSpPr>
          <p:cNvPr id="5" name="Straight Connector 4">
            <a:extLst>
              <a:ext uri="{FF2B5EF4-FFF2-40B4-BE49-F238E27FC236}">
                <a16:creationId xmlns:a16="http://schemas.microsoft.com/office/drawing/2014/main" id="{82F1E3A6-5212-3D30-C63A-46FD2E329DC1}"/>
              </a:ext>
            </a:extLst>
          </p:cNvPr>
          <p:cNvCxnSpPr>
            <a:cxnSpLocks/>
          </p:cNvCxnSpPr>
          <p:nvPr userDrawn="1"/>
        </p:nvCxnSpPr>
        <p:spPr>
          <a:xfrm flipV="1">
            <a:off x="912448" y="-4722868"/>
            <a:ext cx="0" cy="4727448"/>
          </a:xfrm>
          <a:prstGeom prst="line">
            <a:avLst/>
          </a:prstGeom>
          <a:ln w="127000">
            <a:solidFill>
              <a:srgbClr val="C92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8284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4.79167E-6 2.96296E-6 L -0.69415 -0.00209 " pathEditMode="relative" rAng="0" ptsTypes="AA">
                                      <p:cBhvr>
                                        <p:cTn id="6" dur="3000" spd="-100000" fill="hold"/>
                                        <p:tgtEl>
                                          <p:spTgt spid="3"/>
                                        </p:tgtEl>
                                        <p:attrNameLst>
                                          <p:attrName>ppt_x</p:attrName>
                                          <p:attrName>ppt_y</p:attrName>
                                        </p:attrNameLst>
                                      </p:cBhvr>
                                      <p:rCtr x="-34701" y="-116"/>
                                    </p:animMotion>
                                  </p:childTnLst>
                                </p:cTn>
                              </p:par>
                              <p:par>
                                <p:cTn id="7" presetID="42" presetClass="path" presetSubtype="0" accel="50000" decel="50000" fill="hold" grpId="0" nodeType="withEffect">
                                  <p:stCondLst>
                                    <p:cond delay="0"/>
                                  </p:stCondLst>
                                  <p:childTnLst>
                                    <p:animMotion origin="layout" path="M 4.79167E-6 2.96296E-6 L -0.69415 -0.00209 " pathEditMode="relative" rAng="0" ptsTypes="AA">
                                      <p:cBhvr>
                                        <p:cTn id="8" dur="3000" spd="-100000" fill="hold"/>
                                        <p:tgtEl>
                                          <p:spTgt spid="4"/>
                                        </p:tgtEl>
                                        <p:attrNameLst>
                                          <p:attrName>ppt_x</p:attrName>
                                          <p:attrName>ppt_y</p:attrName>
                                        </p:attrNameLst>
                                      </p:cBhvr>
                                      <p:rCtr x="-34701" y="-116"/>
                                    </p:animMotion>
                                  </p:childTnLst>
                                </p:cTn>
                              </p:par>
                            </p:childTnLst>
                          </p:cTn>
                        </p:par>
                        <p:par>
                          <p:cTn id="9" fill="hold">
                            <p:stCondLst>
                              <p:cond delay="3000"/>
                            </p:stCondLst>
                            <p:childTnLst>
                              <p:par>
                                <p:cTn id="10" presetID="42" presetClass="path" presetSubtype="0" accel="50000" decel="50000" fill="hold" nodeType="afterEffect">
                                  <p:stCondLst>
                                    <p:cond delay="0"/>
                                  </p:stCondLst>
                                  <p:childTnLst>
                                    <p:animMotion origin="layout" path="M 0.00078 -0.00533 L -0.00065 0.60671 " pathEditMode="relative" rAng="0" ptsTypes="AA">
                                      <p:cBhvr>
                                        <p:cTn id="11" dur="2000" fill="hold"/>
                                        <p:tgtEl>
                                          <p:spTgt spid="5"/>
                                        </p:tgtEl>
                                        <p:attrNameLst>
                                          <p:attrName>ppt_x</p:attrName>
                                          <p:attrName>ppt_y</p:attrName>
                                        </p:attrNameLst>
                                      </p:cBhvr>
                                      <p:rCtr x="-78" y="306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Blank Slide">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4284DB1-5ABC-F59D-7199-F9DF6F7177B1}"/>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6" name="Footer Placeholder 4">
            <a:extLst>
              <a:ext uri="{FF2B5EF4-FFF2-40B4-BE49-F238E27FC236}">
                <a16:creationId xmlns:a16="http://schemas.microsoft.com/office/drawing/2014/main" id="{DAB30656-7152-8FC6-FBE2-CA84F7BFC607}"/>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dirty="0"/>
          </a:p>
        </p:txBody>
      </p:sp>
      <p:sp>
        <p:nvSpPr>
          <p:cNvPr id="7" name="Slide Number Placeholder 5">
            <a:extLst>
              <a:ext uri="{FF2B5EF4-FFF2-40B4-BE49-F238E27FC236}">
                <a16:creationId xmlns:a16="http://schemas.microsoft.com/office/drawing/2014/main" id="{E9EC5824-14DA-A1DF-8052-D70371570992}"/>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Tree>
    <p:extLst>
      <p:ext uri="{BB962C8B-B14F-4D97-AF65-F5344CB8AC3E}">
        <p14:creationId xmlns:p14="http://schemas.microsoft.com/office/powerpoint/2010/main" val="41513523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Lion">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829679-9942-77AF-4C6B-55AA077C5DC6}"/>
              </a:ext>
            </a:extLst>
          </p:cNvPr>
          <p:cNvSpPr/>
          <p:nvPr userDrawn="1"/>
        </p:nvSpPr>
        <p:spPr>
          <a:xfrm>
            <a:off x="0" y="0"/>
            <a:ext cx="12192000" cy="6858000"/>
          </a:xfrm>
          <a:prstGeom prst="rect">
            <a:avLst/>
          </a:prstGeom>
          <a:gradFill flip="none" rotWithShape="1">
            <a:gsLst>
              <a:gs pos="50000">
                <a:srgbClr val="004273"/>
              </a:gs>
              <a:gs pos="0">
                <a:srgbClr val="003050"/>
              </a:gs>
              <a:gs pos="100000">
                <a:srgbClr val="0091CE"/>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800"/>
          </a:p>
        </p:txBody>
      </p:sp>
      <p:sp>
        <p:nvSpPr>
          <p:cNvPr id="10" name="Rectangle 9">
            <a:extLst>
              <a:ext uri="{FF2B5EF4-FFF2-40B4-BE49-F238E27FC236}">
                <a16:creationId xmlns:a16="http://schemas.microsoft.com/office/drawing/2014/main" id="{CC33804A-E475-4620-90BA-14C7236A9E30}"/>
              </a:ext>
            </a:extLst>
          </p:cNvPr>
          <p:cNvSpPr>
            <a:spLocks noGrp="1" noRot="1" noMove="1" noResize="1" noEditPoints="1" noAdjustHandles="1" noChangeArrowheads="1" noChangeShapeType="1"/>
          </p:cNvSpPr>
          <p:nvPr userDrawn="1"/>
        </p:nvSpPr>
        <p:spPr>
          <a:xfrm>
            <a:off x="0" y="6294704"/>
            <a:ext cx="12192000" cy="574476"/>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sp>
        <p:nvSpPr>
          <p:cNvPr id="2" name="Title 1">
            <a:extLst>
              <a:ext uri="{FF2B5EF4-FFF2-40B4-BE49-F238E27FC236}">
                <a16:creationId xmlns:a16="http://schemas.microsoft.com/office/drawing/2014/main" id="{336C9D99-1ADC-64D8-DC9D-FA1FF5D9BD0A}"/>
              </a:ext>
            </a:extLst>
          </p:cNvPr>
          <p:cNvSpPr>
            <a:spLocks noGrp="1"/>
          </p:cNvSpPr>
          <p:nvPr>
            <p:ph type="ctrTitle"/>
          </p:nvPr>
        </p:nvSpPr>
        <p:spPr>
          <a:xfrm>
            <a:off x="1524000" y="1484313"/>
            <a:ext cx="9143996" cy="2387600"/>
          </a:xfrm>
          <a:prstGeom prst="rect">
            <a:avLst/>
          </a:prstGeom>
        </p:spPr>
        <p:txBody>
          <a:bodyPr anchor="b">
            <a:normAutofit/>
          </a:bodyPr>
          <a:lstStyle>
            <a:lvl1pPr algn="l">
              <a:defRPr sz="48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E5A82C5F-DE69-51CD-03F2-48A48F63F946}"/>
              </a:ext>
            </a:extLst>
          </p:cNvPr>
          <p:cNvSpPr>
            <a:spLocks noGrp="1"/>
          </p:cNvSpPr>
          <p:nvPr>
            <p:ph type="subTitle" idx="1"/>
          </p:nvPr>
        </p:nvSpPr>
        <p:spPr>
          <a:xfrm>
            <a:off x="1524001" y="3997888"/>
            <a:ext cx="5819774" cy="767661"/>
          </a:xfrm>
          <a:prstGeom prst="rect">
            <a:avLst/>
          </a:prstGeom>
        </p:spPr>
        <p:txBody>
          <a:bodyPr anchor="b">
            <a:normAutofit/>
          </a:bodyPr>
          <a:lstStyle>
            <a:lvl1pPr marL="0" indent="0" algn="l">
              <a:buNone/>
              <a:defRPr sz="2400">
                <a:solidFill>
                  <a:schemeClr val="bg1"/>
                </a:solidFill>
                <a:latin typeface="Derailed Light" panose="020B0403030101060003" pitchFamily="34"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GB"/>
          </a:p>
        </p:txBody>
      </p:sp>
      <p:cxnSp>
        <p:nvCxnSpPr>
          <p:cNvPr id="8" name="Straight Connector 7">
            <a:extLst>
              <a:ext uri="{FF2B5EF4-FFF2-40B4-BE49-F238E27FC236}">
                <a16:creationId xmlns:a16="http://schemas.microsoft.com/office/drawing/2014/main" id="{FA82FD9D-1C0E-9822-A174-49DB57823D43}"/>
              </a:ext>
            </a:extLst>
          </p:cNvPr>
          <p:cNvCxnSpPr>
            <a:cxnSpLocks/>
          </p:cNvCxnSpPr>
          <p:nvPr userDrawn="1"/>
        </p:nvCxnSpPr>
        <p:spPr>
          <a:xfrm flipV="1">
            <a:off x="912448" y="0"/>
            <a:ext cx="0" cy="4727448"/>
          </a:xfrm>
          <a:prstGeom prst="line">
            <a:avLst/>
          </a:prstGeom>
          <a:ln w="127000">
            <a:solidFill>
              <a:srgbClr val="C92136"/>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B688D38-3E3E-98A2-916D-CE3DBC928A9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711663" y="378192"/>
            <a:ext cx="1912677" cy="543265"/>
          </a:xfrm>
          <a:prstGeom prst="rect">
            <a:avLst/>
          </a:prstGeom>
        </p:spPr>
      </p:pic>
      <p:sp>
        <p:nvSpPr>
          <p:cNvPr id="11" name="TextBox 10">
            <a:extLst>
              <a:ext uri="{FF2B5EF4-FFF2-40B4-BE49-F238E27FC236}">
                <a16:creationId xmlns:a16="http://schemas.microsoft.com/office/drawing/2014/main" id="{3792C4E1-CA3C-BE4B-A9BA-E62C792EE9AF}"/>
              </a:ext>
            </a:extLst>
          </p:cNvPr>
          <p:cNvSpPr txBox="1"/>
          <p:nvPr userDrawn="1"/>
        </p:nvSpPr>
        <p:spPr>
          <a:xfrm>
            <a:off x="8289524" y="6402456"/>
            <a:ext cx="3431356" cy="338554"/>
          </a:xfrm>
          <a:prstGeom prst="rect">
            <a:avLst/>
          </a:prstGeom>
          <a:noFill/>
        </p:spPr>
        <p:txBody>
          <a:bodyPr wrap="square" rtlCol="0">
            <a:spAutoFit/>
          </a:bodyPr>
          <a:lstStyle/>
          <a:p>
            <a:r>
              <a:rPr lang="en-US" sz="1600" b="1">
                <a:solidFill>
                  <a:schemeClr val="bg1"/>
                </a:solidFill>
                <a:latin typeface="Derailed" panose="020B0503030101060003" pitchFamily="34" charset="77"/>
              </a:rPr>
              <a:t>   From Newcastle. For the world.</a:t>
            </a:r>
          </a:p>
        </p:txBody>
      </p:sp>
      <p:pic>
        <p:nvPicPr>
          <p:cNvPr id="12" name="Graphic 11">
            <a:extLst>
              <a:ext uri="{FF2B5EF4-FFF2-40B4-BE49-F238E27FC236}">
                <a16:creationId xmlns:a16="http://schemas.microsoft.com/office/drawing/2014/main" id="{5EC53B4B-19F5-5EA5-5BB0-CF960476889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04804" y="1133422"/>
            <a:ext cx="8519068" cy="6021401"/>
          </a:xfrm>
          <a:prstGeom prst="rect">
            <a:avLst/>
          </a:prstGeom>
        </p:spPr>
      </p:pic>
      <p:sp>
        <p:nvSpPr>
          <p:cNvPr id="13" name="Date Placeholder 3">
            <a:extLst>
              <a:ext uri="{FF2B5EF4-FFF2-40B4-BE49-F238E27FC236}">
                <a16:creationId xmlns:a16="http://schemas.microsoft.com/office/drawing/2014/main" id="{53C654B7-6766-3D0F-0761-3DA493BE7262}"/>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14" name="Footer Placeholder 4">
            <a:extLst>
              <a:ext uri="{FF2B5EF4-FFF2-40B4-BE49-F238E27FC236}">
                <a16:creationId xmlns:a16="http://schemas.microsoft.com/office/drawing/2014/main" id="{7C05CB58-6641-DEC5-AF57-2FBCD650A6E3}"/>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dirty="0"/>
          </a:p>
        </p:txBody>
      </p:sp>
      <p:sp>
        <p:nvSpPr>
          <p:cNvPr id="15" name="Slide Number Placeholder 5">
            <a:extLst>
              <a:ext uri="{FF2B5EF4-FFF2-40B4-BE49-F238E27FC236}">
                <a16:creationId xmlns:a16="http://schemas.microsoft.com/office/drawing/2014/main" id="{3CFD1703-27C2-D68D-E30C-1A6C05735858}"/>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Tree>
    <p:extLst>
      <p:ext uri="{BB962C8B-B14F-4D97-AF65-F5344CB8AC3E}">
        <p14:creationId xmlns:p14="http://schemas.microsoft.com/office/powerpoint/2010/main" val="64724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08333E-7 4.07407E-6 L 2.08333E-7 -0.70394 " pathEditMode="relative" rAng="0" ptsTypes="AA">
                                      <p:cBhvr>
                                        <p:cTn id="6" dur="3000" spd="-100000" fill="hold"/>
                                        <p:tgtEl>
                                          <p:spTgt spid="8"/>
                                        </p:tgtEl>
                                        <p:attrNameLst>
                                          <p:attrName>ppt_x</p:attrName>
                                          <p:attrName>ppt_y</p:attrName>
                                        </p:attrNameLst>
                                      </p:cBhvr>
                                      <p:rCtr x="0" y="-35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Armstrong">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829679-9942-77AF-4C6B-55AA077C5DC6}"/>
              </a:ext>
            </a:extLst>
          </p:cNvPr>
          <p:cNvSpPr>
            <a:spLocks noGrp="1" noRot="1" noMove="1" noResize="1" noEditPoints="1" noAdjustHandles="1" noChangeArrowheads="1" noChangeShapeType="1"/>
          </p:cNvSpPr>
          <p:nvPr userDrawn="1"/>
        </p:nvSpPr>
        <p:spPr>
          <a:xfrm>
            <a:off x="0" y="0"/>
            <a:ext cx="12192000" cy="6858000"/>
          </a:xfrm>
          <a:prstGeom prst="rect">
            <a:avLst/>
          </a:prstGeom>
          <a:gradFill flip="none" rotWithShape="1">
            <a:gsLst>
              <a:gs pos="50000">
                <a:srgbClr val="004273"/>
              </a:gs>
              <a:gs pos="0">
                <a:srgbClr val="003050"/>
              </a:gs>
              <a:gs pos="100000">
                <a:srgbClr val="0091CE"/>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800"/>
          </a:p>
        </p:txBody>
      </p:sp>
      <p:pic>
        <p:nvPicPr>
          <p:cNvPr id="14" name="Picture 13" descr="Newcastle University Arches">
            <a:extLst>
              <a:ext uri="{FF2B5EF4-FFF2-40B4-BE49-F238E27FC236}">
                <a16:creationId xmlns:a16="http://schemas.microsoft.com/office/drawing/2014/main" id="{EFE9D616-BCA6-BC65-3F96-099C8F2A8E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12000" y="0"/>
            <a:ext cx="5080000" cy="6858000"/>
          </a:xfrm>
          <a:prstGeom prst="rect">
            <a:avLst/>
          </a:prstGeom>
        </p:spPr>
      </p:pic>
      <p:sp>
        <p:nvSpPr>
          <p:cNvPr id="10" name="Rectangle 9">
            <a:extLst>
              <a:ext uri="{FF2B5EF4-FFF2-40B4-BE49-F238E27FC236}">
                <a16:creationId xmlns:a16="http://schemas.microsoft.com/office/drawing/2014/main" id="{CC33804A-E475-4620-90BA-14C7236A9E30}"/>
              </a:ext>
            </a:extLst>
          </p:cNvPr>
          <p:cNvSpPr>
            <a:spLocks noGrp="1" noRot="1" noMove="1" noResize="1" noEditPoints="1" noAdjustHandles="1" noChangeArrowheads="1" noChangeShapeType="1"/>
          </p:cNvSpPr>
          <p:nvPr userDrawn="1"/>
        </p:nvSpPr>
        <p:spPr>
          <a:xfrm>
            <a:off x="0" y="6294704"/>
            <a:ext cx="12192000" cy="574476"/>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sp>
        <p:nvSpPr>
          <p:cNvPr id="2" name="Title 1">
            <a:extLst>
              <a:ext uri="{FF2B5EF4-FFF2-40B4-BE49-F238E27FC236}">
                <a16:creationId xmlns:a16="http://schemas.microsoft.com/office/drawing/2014/main" id="{336C9D99-1ADC-64D8-DC9D-FA1FF5D9BD0A}"/>
              </a:ext>
            </a:extLst>
          </p:cNvPr>
          <p:cNvSpPr>
            <a:spLocks noGrp="1"/>
          </p:cNvSpPr>
          <p:nvPr>
            <p:ph type="ctrTitle"/>
          </p:nvPr>
        </p:nvSpPr>
        <p:spPr>
          <a:xfrm>
            <a:off x="1524000" y="1484313"/>
            <a:ext cx="4799797" cy="2387600"/>
          </a:xfrm>
          <a:prstGeom prst="rect">
            <a:avLst/>
          </a:prstGeom>
        </p:spPr>
        <p:txBody>
          <a:bodyPr anchor="b">
            <a:normAutofit/>
          </a:bodyPr>
          <a:lstStyle>
            <a:lvl1pPr algn="l">
              <a:defRPr sz="4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A82C5F-DE69-51CD-03F2-48A48F63F946}"/>
              </a:ext>
            </a:extLst>
          </p:cNvPr>
          <p:cNvSpPr>
            <a:spLocks noGrp="1"/>
          </p:cNvSpPr>
          <p:nvPr>
            <p:ph type="subTitle" idx="1"/>
          </p:nvPr>
        </p:nvSpPr>
        <p:spPr>
          <a:xfrm>
            <a:off x="1524000" y="3997888"/>
            <a:ext cx="4799797" cy="767661"/>
          </a:xfrm>
          <a:prstGeom prst="rect">
            <a:avLst/>
          </a:prstGeom>
        </p:spPr>
        <p:txBody>
          <a:bodyPr anchor="b">
            <a:normAutofit/>
          </a:bodyPr>
          <a:lstStyle>
            <a:lvl1pPr marL="0" indent="0" algn="l">
              <a:buNone/>
              <a:defRPr sz="2400">
                <a:solidFill>
                  <a:schemeClr val="bg1"/>
                </a:solidFill>
                <a:latin typeface="Derailed Light" panose="020B0403030101060003" pitchFamily="34"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GB"/>
          </a:p>
        </p:txBody>
      </p:sp>
      <p:pic>
        <p:nvPicPr>
          <p:cNvPr id="9" name="Picture 8">
            <a:extLst>
              <a:ext uri="{FF2B5EF4-FFF2-40B4-BE49-F238E27FC236}">
                <a16:creationId xmlns:a16="http://schemas.microsoft.com/office/drawing/2014/main" id="{5B688D38-3E3E-98A2-916D-CE3DBC928A9B}"/>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530165" y="378192"/>
            <a:ext cx="1912677" cy="543265"/>
          </a:xfrm>
          <a:prstGeom prst="rect">
            <a:avLst/>
          </a:prstGeom>
        </p:spPr>
      </p:pic>
      <p:sp>
        <p:nvSpPr>
          <p:cNvPr id="11" name="TextBox 10">
            <a:extLst>
              <a:ext uri="{FF2B5EF4-FFF2-40B4-BE49-F238E27FC236}">
                <a16:creationId xmlns:a16="http://schemas.microsoft.com/office/drawing/2014/main" id="{3792C4E1-CA3C-BE4B-A9BA-E62C792EE9AF}"/>
              </a:ext>
            </a:extLst>
          </p:cNvPr>
          <p:cNvSpPr txBox="1"/>
          <p:nvPr userDrawn="1"/>
        </p:nvSpPr>
        <p:spPr>
          <a:xfrm>
            <a:off x="8289524" y="6402456"/>
            <a:ext cx="3431356" cy="338554"/>
          </a:xfrm>
          <a:prstGeom prst="rect">
            <a:avLst/>
          </a:prstGeom>
          <a:noFill/>
        </p:spPr>
        <p:txBody>
          <a:bodyPr wrap="square" rtlCol="0">
            <a:spAutoFit/>
          </a:bodyPr>
          <a:lstStyle/>
          <a:p>
            <a:r>
              <a:rPr lang="en-US" sz="1600" b="1" dirty="0">
                <a:solidFill>
                  <a:schemeClr val="bg1"/>
                </a:solidFill>
                <a:latin typeface="Derailed" panose="020B0503030101060003" pitchFamily="34" charset="77"/>
              </a:rPr>
              <a:t>   From Newcastle. For the world.</a:t>
            </a:r>
          </a:p>
        </p:txBody>
      </p:sp>
      <p:sp>
        <p:nvSpPr>
          <p:cNvPr id="4" name="Date Placeholder 3">
            <a:extLst>
              <a:ext uri="{FF2B5EF4-FFF2-40B4-BE49-F238E27FC236}">
                <a16:creationId xmlns:a16="http://schemas.microsoft.com/office/drawing/2014/main" id="{000638F5-F397-85C3-D6CE-65AF0807C912}"/>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5" name="Footer Placeholder 4">
            <a:extLst>
              <a:ext uri="{FF2B5EF4-FFF2-40B4-BE49-F238E27FC236}">
                <a16:creationId xmlns:a16="http://schemas.microsoft.com/office/drawing/2014/main" id="{71BE1408-AEFC-B08F-95A3-530B4EEF2CA0}"/>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dirty="0"/>
          </a:p>
        </p:txBody>
      </p:sp>
      <p:sp>
        <p:nvSpPr>
          <p:cNvPr id="6" name="Slide Number Placeholder 5">
            <a:extLst>
              <a:ext uri="{FF2B5EF4-FFF2-40B4-BE49-F238E27FC236}">
                <a16:creationId xmlns:a16="http://schemas.microsoft.com/office/drawing/2014/main" id="{8F90D5E5-4D3D-6A99-75FA-3238CA3FC4F1}"/>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cxnSp>
        <p:nvCxnSpPr>
          <p:cNvPr id="8" name="Straight Connector 7">
            <a:extLst>
              <a:ext uri="{FF2B5EF4-FFF2-40B4-BE49-F238E27FC236}">
                <a16:creationId xmlns:a16="http://schemas.microsoft.com/office/drawing/2014/main" id="{DAF55C84-E557-337C-954F-4DAF7C899635}"/>
              </a:ext>
            </a:extLst>
          </p:cNvPr>
          <p:cNvCxnSpPr>
            <a:cxnSpLocks/>
          </p:cNvCxnSpPr>
          <p:nvPr userDrawn="1"/>
        </p:nvCxnSpPr>
        <p:spPr>
          <a:xfrm flipV="1">
            <a:off x="912448" y="0"/>
            <a:ext cx="0" cy="4727448"/>
          </a:xfrm>
          <a:prstGeom prst="line">
            <a:avLst/>
          </a:prstGeom>
          <a:ln w="127000">
            <a:solidFill>
              <a:srgbClr val="C92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78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08333E-7 4.07407E-6 L 2.08333E-7 -0.70394 " pathEditMode="relative" rAng="0" ptsTypes="AA">
                                      <p:cBhvr>
                                        <p:cTn id="6" dur="3000" spd="-100000" fill="hold"/>
                                        <p:tgtEl>
                                          <p:spTgt spid="8"/>
                                        </p:tgtEl>
                                        <p:attrNameLst>
                                          <p:attrName>ppt_x</p:attrName>
                                          <p:attrName>ppt_y</p:attrName>
                                        </p:attrNameLst>
                                      </p:cBhvr>
                                      <p:rCtr x="0" y="-35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Arches">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829679-9942-77AF-4C6B-55AA077C5DC6}"/>
              </a:ext>
            </a:extLst>
          </p:cNvPr>
          <p:cNvSpPr>
            <a:spLocks/>
          </p:cNvSpPr>
          <p:nvPr userDrawn="1"/>
        </p:nvSpPr>
        <p:spPr>
          <a:xfrm>
            <a:off x="43544" y="0"/>
            <a:ext cx="12192000" cy="6858000"/>
          </a:xfrm>
          <a:prstGeom prst="rect">
            <a:avLst/>
          </a:prstGeom>
          <a:gradFill flip="none" rotWithShape="1">
            <a:gsLst>
              <a:gs pos="50000">
                <a:srgbClr val="004273"/>
              </a:gs>
              <a:gs pos="0">
                <a:srgbClr val="003050"/>
              </a:gs>
              <a:gs pos="100000">
                <a:srgbClr val="0091CE"/>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800"/>
          </a:p>
        </p:txBody>
      </p:sp>
      <p:pic>
        <p:nvPicPr>
          <p:cNvPr id="14" name="Picture 13" descr="Newcastle University Arches">
            <a:extLst>
              <a:ext uri="{FF2B5EF4-FFF2-40B4-BE49-F238E27FC236}">
                <a16:creationId xmlns:a16="http://schemas.microsoft.com/office/drawing/2014/main" id="{A2DDBE0B-439A-D5F8-3F89-CA4DBFDDADA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12000" y="-19972"/>
            <a:ext cx="5080000" cy="6858000"/>
          </a:xfrm>
          <a:prstGeom prst="rect">
            <a:avLst/>
          </a:prstGeom>
        </p:spPr>
      </p:pic>
      <p:sp>
        <p:nvSpPr>
          <p:cNvPr id="10" name="Rectangle 9">
            <a:extLst>
              <a:ext uri="{FF2B5EF4-FFF2-40B4-BE49-F238E27FC236}">
                <a16:creationId xmlns:a16="http://schemas.microsoft.com/office/drawing/2014/main" id="{CC33804A-E475-4620-90BA-14C7236A9E30}"/>
              </a:ext>
            </a:extLst>
          </p:cNvPr>
          <p:cNvSpPr>
            <a:spLocks noGrp="1" noRot="1" noMove="1" noResize="1" noEditPoints="1" noAdjustHandles="1" noChangeArrowheads="1" noChangeShapeType="1"/>
          </p:cNvSpPr>
          <p:nvPr userDrawn="1"/>
        </p:nvSpPr>
        <p:spPr>
          <a:xfrm>
            <a:off x="0" y="6294704"/>
            <a:ext cx="12192000" cy="574476"/>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sp>
        <p:nvSpPr>
          <p:cNvPr id="2" name="Title 1">
            <a:extLst>
              <a:ext uri="{FF2B5EF4-FFF2-40B4-BE49-F238E27FC236}">
                <a16:creationId xmlns:a16="http://schemas.microsoft.com/office/drawing/2014/main" id="{336C9D99-1ADC-64D8-DC9D-FA1FF5D9BD0A}"/>
              </a:ext>
            </a:extLst>
          </p:cNvPr>
          <p:cNvSpPr>
            <a:spLocks noGrp="1"/>
          </p:cNvSpPr>
          <p:nvPr>
            <p:ph type="ctrTitle"/>
          </p:nvPr>
        </p:nvSpPr>
        <p:spPr>
          <a:xfrm>
            <a:off x="1524000" y="1484313"/>
            <a:ext cx="4799797" cy="2387600"/>
          </a:xfrm>
          <a:prstGeom prst="rect">
            <a:avLst/>
          </a:prstGeom>
        </p:spPr>
        <p:txBody>
          <a:bodyPr anchor="b">
            <a:normAutofit/>
          </a:bodyPr>
          <a:lstStyle>
            <a:lvl1pPr algn="l">
              <a:defRPr sz="4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A82C5F-DE69-51CD-03F2-48A48F63F946}"/>
              </a:ext>
            </a:extLst>
          </p:cNvPr>
          <p:cNvSpPr>
            <a:spLocks noGrp="1"/>
          </p:cNvSpPr>
          <p:nvPr>
            <p:ph type="subTitle" idx="1"/>
          </p:nvPr>
        </p:nvSpPr>
        <p:spPr>
          <a:xfrm>
            <a:off x="1524000" y="3997888"/>
            <a:ext cx="4799797" cy="767661"/>
          </a:xfrm>
          <a:prstGeom prst="rect">
            <a:avLst/>
          </a:prstGeom>
        </p:spPr>
        <p:txBody>
          <a:bodyPr anchor="b">
            <a:normAutofit/>
          </a:bodyPr>
          <a:lstStyle>
            <a:lvl1pPr marL="0" indent="0" algn="l">
              <a:buNone/>
              <a:defRPr sz="2400">
                <a:solidFill>
                  <a:schemeClr val="bg1"/>
                </a:solidFill>
                <a:latin typeface="Derailed Light" panose="020B0403030101060003" pitchFamily="34"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Click to edit Master subtitle style</a:t>
            </a:r>
            <a:endParaRPr lang="en-GB" dirty="0"/>
          </a:p>
        </p:txBody>
      </p:sp>
      <p:pic>
        <p:nvPicPr>
          <p:cNvPr id="9" name="Picture 8">
            <a:extLst>
              <a:ext uri="{FF2B5EF4-FFF2-40B4-BE49-F238E27FC236}">
                <a16:creationId xmlns:a16="http://schemas.microsoft.com/office/drawing/2014/main" id="{5B688D38-3E3E-98A2-916D-CE3DBC928A9B}"/>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530165" y="378192"/>
            <a:ext cx="1912677" cy="543265"/>
          </a:xfrm>
          <a:prstGeom prst="rect">
            <a:avLst/>
          </a:prstGeom>
        </p:spPr>
      </p:pic>
      <p:sp>
        <p:nvSpPr>
          <p:cNvPr id="11" name="TextBox 10">
            <a:extLst>
              <a:ext uri="{FF2B5EF4-FFF2-40B4-BE49-F238E27FC236}">
                <a16:creationId xmlns:a16="http://schemas.microsoft.com/office/drawing/2014/main" id="{3792C4E1-CA3C-BE4B-A9BA-E62C792EE9AF}"/>
              </a:ext>
            </a:extLst>
          </p:cNvPr>
          <p:cNvSpPr txBox="1"/>
          <p:nvPr userDrawn="1"/>
        </p:nvSpPr>
        <p:spPr>
          <a:xfrm>
            <a:off x="8289524" y="6402456"/>
            <a:ext cx="3431356" cy="338554"/>
          </a:xfrm>
          <a:prstGeom prst="rect">
            <a:avLst/>
          </a:prstGeom>
          <a:noFill/>
        </p:spPr>
        <p:txBody>
          <a:bodyPr wrap="square" rtlCol="0">
            <a:spAutoFit/>
          </a:bodyPr>
          <a:lstStyle/>
          <a:p>
            <a:r>
              <a:rPr lang="en-US" sz="1600" b="1">
                <a:solidFill>
                  <a:schemeClr val="bg1"/>
                </a:solidFill>
                <a:latin typeface="Derailed" panose="020B0503030101060003" pitchFamily="34" charset="77"/>
              </a:rPr>
              <a:t>   From Newcastle. For the world.</a:t>
            </a:r>
          </a:p>
        </p:txBody>
      </p:sp>
      <p:sp>
        <p:nvSpPr>
          <p:cNvPr id="6" name="Date Placeholder 3">
            <a:extLst>
              <a:ext uri="{FF2B5EF4-FFF2-40B4-BE49-F238E27FC236}">
                <a16:creationId xmlns:a16="http://schemas.microsoft.com/office/drawing/2014/main" id="{39EFE649-362A-C9F8-84D2-DA4D7BB413C2}"/>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8" name="Footer Placeholder 4">
            <a:extLst>
              <a:ext uri="{FF2B5EF4-FFF2-40B4-BE49-F238E27FC236}">
                <a16:creationId xmlns:a16="http://schemas.microsoft.com/office/drawing/2014/main" id="{5E32D6E6-344C-5A86-C5BA-9B17D0EC6EC3}"/>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dirty="0"/>
          </a:p>
        </p:txBody>
      </p:sp>
      <p:sp>
        <p:nvSpPr>
          <p:cNvPr id="12" name="Slide Number Placeholder 5">
            <a:extLst>
              <a:ext uri="{FF2B5EF4-FFF2-40B4-BE49-F238E27FC236}">
                <a16:creationId xmlns:a16="http://schemas.microsoft.com/office/drawing/2014/main" id="{D3D1421D-829F-A8EC-EF42-6A389E5EDE04}"/>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cxnSp>
        <p:nvCxnSpPr>
          <p:cNvPr id="13" name="Straight Connector 12">
            <a:extLst>
              <a:ext uri="{FF2B5EF4-FFF2-40B4-BE49-F238E27FC236}">
                <a16:creationId xmlns:a16="http://schemas.microsoft.com/office/drawing/2014/main" id="{32CDF995-8303-90A9-AC96-8763E0CDC7FC}"/>
              </a:ext>
            </a:extLst>
          </p:cNvPr>
          <p:cNvCxnSpPr>
            <a:cxnSpLocks/>
          </p:cNvCxnSpPr>
          <p:nvPr userDrawn="1"/>
        </p:nvCxnSpPr>
        <p:spPr>
          <a:xfrm flipV="1">
            <a:off x="912448" y="0"/>
            <a:ext cx="0" cy="4727448"/>
          </a:xfrm>
          <a:prstGeom prst="line">
            <a:avLst/>
          </a:prstGeom>
          <a:ln w="127000">
            <a:solidFill>
              <a:srgbClr val="C92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8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08333E-7 4.07407E-6 L 2.08333E-7 -0.70394 " pathEditMode="relative" rAng="0" ptsTypes="AA">
                                      <p:cBhvr>
                                        <p:cTn id="6" dur="3000" spd="-100000" fill="hold"/>
                                        <p:tgtEl>
                                          <p:spTgt spid="13"/>
                                        </p:tgtEl>
                                        <p:attrNameLst>
                                          <p:attrName>ppt_x</p:attrName>
                                          <p:attrName>ppt_y</p:attrName>
                                        </p:attrNameLst>
                                      </p:cBhvr>
                                      <p:rCtr x="0" y="-35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Helix">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829679-9942-77AF-4C6B-55AA077C5DC6}"/>
              </a:ext>
            </a:extLst>
          </p:cNvPr>
          <p:cNvSpPr>
            <a:spLocks/>
          </p:cNvSpPr>
          <p:nvPr userDrawn="1"/>
        </p:nvSpPr>
        <p:spPr>
          <a:xfrm>
            <a:off x="0" y="0"/>
            <a:ext cx="12192000" cy="6858000"/>
          </a:xfrm>
          <a:prstGeom prst="rect">
            <a:avLst/>
          </a:prstGeom>
          <a:gradFill flip="none" rotWithShape="1">
            <a:gsLst>
              <a:gs pos="50000">
                <a:srgbClr val="004273"/>
              </a:gs>
              <a:gs pos="0">
                <a:srgbClr val="003050"/>
              </a:gs>
              <a:gs pos="100000">
                <a:srgbClr val="0091CE"/>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800"/>
          </a:p>
        </p:txBody>
      </p:sp>
      <p:pic>
        <p:nvPicPr>
          <p:cNvPr id="14" name="Picture 13" descr="A group of people walking in front of a building&#10;&#10;Description automatically generated">
            <a:extLst>
              <a:ext uri="{FF2B5EF4-FFF2-40B4-BE49-F238E27FC236}">
                <a16:creationId xmlns:a16="http://schemas.microsoft.com/office/drawing/2014/main" id="{00500CD6-A5AC-0904-EA13-4A14EB2F58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12000" y="0"/>
            <a:ext cx="5080000" cy="6858000"/>
          </a:xfrm>
          <a:prstGeom prst="rect">
            <a:avLst/>
          </a:prstGeom>
        </p:spPr>
      </p:pic>
      <p:sp>
        <p:nvSpPr>
          <p:cNvPr id="10" name="Rectangle 9">
            <a:extLst>
              <a:ext uri="{FF2B5EF4-FFF2-40B4-BE49-F238E27FC236}">
                <a16:creationId xmlns:a16="http://schemas.microsoft.com/office/drawing/2014/main" id="{CC33804A-E475-4620-90BA-14C7236A9E30}"/>
              </a:ext>
            </a:extLst>
          </p:cNvPr>
          <p:cNvSpPr>
            <a:spLocks noGrp="1" noRot="1" noMove="1" noResize="1" noEditPoints="1" noAdjustHandles="1" noChangeArrowheads="1" noChangeShapeType="1"/>
          </p:cNvSpPr>
          <p:nvPr userDrawn="1"/>
        </p:nvSpPr>
        <p:spPr>
          <a:xfrm>
            <a:off x="0" y="6294704"/>
            <a:ext cx="12192000" cy="574476"/>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sp>
        <p:nvSpPr>
          <p:cNvPr id="2" name="Title 1">
            <a:extLst>
              <a:ext uri="{FF2B5EF4-FFF2-40B4-BE49-F238E27FC236}">
                <a16:creationId xmlns:a16="http://schemas.microsoft.com/office/drawing/2014/main" id="{336C9D99-1ADC-64D8-DC9D-FA1FF5D9BD0A}"/>
              </a:ext>
            </a:extLst>
          </p:cNvPr>
          <p:cNvSpPr>
            <a:spLocks noGrp="1"/>
          </p:cNvSpPr>
          <p:nvPr>
            <p:ph type="ctrTitle"/>
          </p:nvPr>
        </p:nvSpPr>
        <p:spPr>
          <a:xfrm>
            <a:off x="1524000" y="1484313"/>
            <a:ext cx="4799797" cy="2387600"/>
          </a:xfrm>
          <a:prstGeom prst="rect">
            <a:avLst/>
          </a:prstGeom>
        </p:spPr>
        <p:txBody>
          <a:bodyPr anchor="b">
            <a:normAutofit/>
          </a:bodyPr>
          <a:lstStyle>
            <a:lvl1pPr algn="l">
              <a:defRPr sz="4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A82C5F-DE69-51CD-03F2-48A48F63F946}"/>
              </a:ext>
            </a:extLst>
          </p:cNvPr>
          <p:cNvSpPr>
            <a:spLocks noGrp="1"/>
          </p:cNvSpPr>
          <p:nvPr>
            <p:ph type="subTitle" idx="1"/>
          </p:nvPr>
        </p:nvSpPr>
        <p:spPr>
          <a:xfrm>
            <a:off x="1524000" y="3997888"/>
            <a:ext cx="4799797" cy="767661"/>
          </a:xfrm>
          <a:prstGeom prst="rect">
            <a:avLst/>
          </a:prstGeom>
        </p:spPr>
        <p:txBody>
          <a:bodyPr anchor="b">
            <a:normAutofit/>
          </a:bodyPr>
          <a:lstStyle>
            <a:lvl1pPr marL="0" indent="0" algn="l">
              <a:buNone/>
              <a:defRPr sz="2400">
                <a:solidFill>
                  <a:schemeClr val="bg1"/>
                </a:solidFill>
                <a:latin typeface="Derailed Light" panose="020B0403030101060003" pitchFamily="34"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Click to edit Master subtitle style</a:t>
            </a:r>
            <a:endParaRPr lang="en-GB" dirty="0"/>
          </a:p>
        </p:txBody>
      </p:sp>
      <p:pic>
        <p:nvPicPr>
          <p:cNvPr id="9" name="Picture 8">
            <a:extLst>
              <a:ext uri="{FF2B5EF4-FFF2-40B4-BE49-F238E27FC236}">
                <a16:creationId xmlns:a16="http://schemas.microsoft.com/office/drawing/2014/main" id="{5B688D38-3E3E-98A2-916D-CE3DBC928A9B}"/>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530165" y="378192"/>
            <a:ext cx="1912677" cy="543265"/>
          </a:xfrm>
          <a:prstGeom prst="rect">
            <a:avLst/>
          </a:prstGeom>
        </p:spPr>
      </p:pic>
      <p:sp>
        <p:nvSpPr>
          <p:cNvPr id="11" name="TextBox 10">
            <a:extLst>
              <a:ext uri="{FF2B5EF4-FFF2-40B4-BE49-F238E27FC236}">
                <a16:creationId xmlns:a16="http://schemas.microsoft.com/office/drawing/2014/main" id="{3792C4E1-CA3C-BE4B-A9BA-E62C792EE9AF}"/>
              </a:ext>
            </a:extLst>
          </p:cNvPr>
          <p:cNvSpPr txBox="1"/>
          <p:nvPr userDrawn="1"/>
        </p:nvSpPr>
        <p:spPr>
          <a:xfrm>
            <a:off x="8289524" y="6402456"/>
            <a:ext cx="3431356" cy="338554"/>
          </a:xfrm>
          <a:prstGeom prst="rect">
            <a:avLst/>
          </a:prstGeom>
          <a:noFill/>
        </p:spPr>
        <p:txBody>
          <a:bodyPr wrap="square" rtlCol="0">
            <a:spAutoFit/>
          </a:bodyPr>
          <a:lstStyle/>
          <a:p>
            <a:r>
              <a:rPr lang="en-US" sz="1600" b="1">
                <a:solidFill>
                  <a:schemeClr val="bg1"/>
                </a:solidFill>
                <a:latin typeface="Derailed" panose="020B0503030101060003" pitchFamily="34" charset="77"/>
              </a:rPr>
              <a:t>   From Newcastle. For the world.</a:t>
            </a:r>
          </a:p>
        </p:txBody>
      </p:sp>
      <p:sp>
        <p:nvSpPr>
          <p:cNvPr id="4" name="Date Placeholder 3">
            <a:extLst>
              <a:ext uri="{FF2B5EF4-FFF2-40B4-BE49-F238E27FC236}">
                <a16:creationId xmlns:a16="http://schemas.microsoft.com/office/drawing/2014/main" id="{62E2E9B4-74C4-1F28-BDAC-C524D4BC1822}"/>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5" name="Footer Placeholder 4">
            <a:extLst>
              <a:ext uri="{FF2B5EF4-FFF2-40B4-BE49-F238E27FC236}">
                <a16:creationId xmlns:a16="http://schemas.microsoft.com/office/drawing/2014/main" id="{0905429C-2501-75E9-56F3-16AB4EC771BD}"/>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dirty="0"/>
          </a:p>
        </p:txBody>
      </p:sp>
      <p:sp>
        <p:nvSpPr>
          <p:cNvPr id="8" name="Slide Number Placeholder 5">
            <a:extLst>
              <a:ext uri="{FF2B5EF4-FFF2-40B4-BE49-F238E27FC236}">
                <a16:creationId xmlns:a16="http://schemas.microsoft.com/office/drawing/2014/main" id="{33164727-76C0-BA83-5A77-68C24B7458F7}"/>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cxnSp>
        <p:nvCxnSpPr>
          <p:cNvPr id="13" name="Straight Connector 12">
            <a:extLst>
              <a:ext uri="{FF2B5EF4-FFF2-40B4-BE49-F238E27FC236}">
                <a16:creationId xmlns:a16="http://schemas.microsoft.com/office/drawing/2014/main" id="{B259A67F-65F0-72C7-6867-0AC031F903DA}"/>
              </a:ext>
            </a:extLst>
          </p:cNvPr>
          <p:cNvCxnSpPr>
            <a:cxnSpLocks/>
          </p:cNvCxnSpPr>
          <p:nvPr userDrawn="1"/>
        </p:nvCxnSpPr>
        <p:spPr>
          <a:xfrm flipV="1">
            <a:off x="912448" y="0"/>
            <a:ext cx="0" cy="4727448"/>
          </a:xfrm>
          <a:prstGeom prst="line">
            <a:avLst/>
          </a:prstGeom>
          <a:ln w="127000">
            <a:solidFill>
              <a:srgbClr val="C92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64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08333E-7 4.07407E-6 L 2.08333E-7 -0.70394 " pathEditMode="relative" rAng="0" ptsTypes="AA">
                                      <p:cBhvr>
                                        <p:cTn id="6" dur="3000" spd="-100000" fill="hold"/>
                                        <p:tgtEl>
                                          <p:spTgt spid="13"/>
                                        </p:tgtEl>
                                        <p:attrNameLst>
                                          <p:attrName>ppt_x</p:attrName>
                                          <p:attrName>ppt_y</p:attrName>
                                        </p:attrNameLst>
                                      </p:cBhvr>
                                      <p:rCtr x="0" y="-35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 Title and Content">
    <p:spTree>
      <p:nvGrpSpPr>
        <p:cNvPr id="1" name=""/>
        <p:cNvGrpSpPr/>
        <p:nvPr/>
      </p:nvGrpSpPr>
      <p:grpSpPr>
        <a:xfrm>
          <a:off x="0" y="0"/>
          <a:ext cx="0" cy="0"/>
          <a:chOff x="0" y="0"/>
          <a:chExt cx="0" cy="0"/>
        </a:xfrm>
      </p:grpSpPr>
      <p:sp>
        <p:nvSpPr>
          <p:cNvPr id="15" name="Title Placeholder 25">
            <a:extLst>
              <a:ext uri="{FF2B5EF4-FFF2-40B4-BE49-F238E27FC236}">
                <a16:creationId xmlns:a16="http://schemas.microsoft.com/office/drawing/2014/main" id="{6108BDAC-53BD-C9D3-45E4-9954D1F7FC61}"/>
              </a:ext>
            </a:extLst>
          </p:cNvPr>
          <p:cNvSpPr>
            <a:spLocks noGrp="1"/>
          </p:cNvSpPr>
          <p:nvPr>
            <p:ph type="title"/>
          </p:nvPr>
        </p:nvSpPr>
        <p:spPr>
          <a:xfrm>
            <a:off x="520566" y="807030"/>
            <a:ext cx="10515600" cy="88365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8AFE1BCA-057F-6E1D-A798-7BA1A68F8A7B}"/>
              </a:ext>
            </a:extLst>
          </p:cNvPr>
          <p:cNvSpPr>
            <a:spLocks noGrp="1"/>
          </p:cNvSpPr>
          <p:nvPr>
            <p:ph sz="quarter" idx="10"/>
          </p:nvPr>
        </p:nvSpPr>
        <p:spPr>
          <a:xfrm>
            <a:off x="520701" y="1857374"/>
            <a:ext cx="11074670" cy="41935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3">
            <a:extLst>
              <a:ext uri="{FF2B5EF4-FFF2-40B4-BE49-F238E27FC236}">
                <a16:creationId xmlns:a16="http://schemas.microsoft.com/office/drawing/2014/main" id="{7670CF57-D16D-8515-14B1-03E6778D1372}"/>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5" name="Footer Placeholder 4">
            <a:extLst>
              <a:ext uri="{FF2B5EF4-FFF2-40B4-BE49-F238E27FC236}">
                <a16:creationId xmlns:a16="http://schemas.microsoft.com/office/drawing/2014/main" id="{8D3F9AD8-B58E-EE4F-3EB3-FD7F53F56D9E}"/>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dirty="0"/>
          </a:p>
        </p:txBody>
      </p:sp>
      <p:sp>
        <p:nvSpPr>
          <p:cNvPr id="6" name="Slide Number Placeholder 5">
            <a:extLst>
              <a:ext uri="{FF2B5EF4-FFF2-40B4-BE49-F238E27FC236}">
                <a16:creationId xmlns:a16="http://schemas.microsoft.com/office/drawing/2014/main" id="{04D48C7E-E8AC-CDE1-4233-3BC9E960C0DB}"/>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
        <p:nvSpPr>
          <p:cNvPr id="7" name="Text Placeholder 7">
            <a:extLst>
              <a:ext uri="{FF2B5EF4-FFF2-40B4-BE49-F238E27FC236}">
                <a16:creationId xmlns:a16="http://schemas.microsoft.com/office/drawing/2014/main" id="{15370308-87DB-F072-D5C9-25406B5AF881}"/>
              </a:ext>
            </a:extLst>
          </p:cNvPr>
          <p:cNvSpPr>
            <a:spLocks noGrp="1"/>
          </p:cNvSpPr>
          <p:nvPr>
            <p:ph type="body" sz="quarter" idx="17" hasCustomPrompt="1"/>
          </p:nvPr>
        </p:nvSpPr>
        <p:spPr>
          <a:xfrm>
            <a:off x="520571" y="186311"/>
            <a:ext cx="9045575" cy="422275"/>
          </a:xfrm>
        </p:spPr>
        <p:txBody>
          <a:bodyPr anchor="ctr">
            <a:noAutofit/>
          </a:bodyPr>
          <a:lstStyle>
            <a:lvl1pPr marL="0" indent="0">
              <a:buFont typeface="Arial" panose="020B0604020202020204" pitchFamily="34" charset="0"/>
              <a:buNone/>
              <a:defRPr sz="2400">
                <a:solidFill>
                  <a:schemeClr val="tx2"/>
                </a:solidFill>
                <a:latin typeface="Derailed Light" panose="020B0403030101060003" pitchFamily="34" charset="0"/>
              </a:defRPr>
            </a:lvl1pPr>
            <a:lvl2pPr marL="457205" indent="0">
              <a:buNone/>
              <a:defRPr/>
            </a:lvl2pPr>
            <a:lvl3pPr marL="914411" indent="0">
              <a:buNone/>
              <a:defRPr/>
            </a:lvl3pPr>
            <a:lvl4pPr marL="1371617" indent="0">
              <a:buNone/>
              <a:defRPr/>
            </a:lvl4pPr>
            <a:lvl5pPr marL="1828823" indent="0">
              <a:buNone/>
              <a:defRPr/>
            </a:lvl5pPr>
          </a:lstStyle>
          <a:p>
            <a:pPr lvl="0"/>
            <a:r>
              <a:rPr lang="en-US" dirty="0"/>
              <a:t>Presentation Name</a:t>
            </a:r>
            <a:endParaRPr lang="en-GB" dirty="0"/>
          </a:p>
        </p:txBody>
      </p:sp>
    </p:spTree>
    <p:extLst>
      <p:ext uri="{BB962C8B-B14F-4D97-AF65-F5344CB8AC3E}">
        <p14:creationId xmlns:p14="http://schemas.microsoft.com/office/powerpoint/2010/main" val="27843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Helix">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829679-9942-77AF-4C6B-55AA077C5DC6}"/>
              </a:ext>
            </a:extLst>
          </p:cNvPr>
          <p:cNvSpPr>
            <a:spLocks/>
          </p:cNvSpPr>
          <p:nvPr userDrawn="1"/>
        </p:nvSpPr>
        <p:spPr>
          <a:xfrm>
            <a:off x="0" y="0"/>
            <a:ext cx="12192000" cy="6858000"/>
          </a:xfrm>
          <a:prstGeom prst="rect">
            <a:avLst/>
          </a:prstGeom>
          <a:gradFill flip="none" rotWithShape="1">
            <a:gsLst>
              <a:gs pos="50000">
                <a:srgbClr val="004273"/>
              </a:gs>
              <a:gs pos="0">
                <a:srgbClr val="003050"/>
              </a:gs>
              <a:gs pos="100000">
                <a:srgbClr val="0091CE"/>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800"/>
          </a:p>
        </p:txBody>
      </p:sp>
      <p:pic>
        <p:nvPicPr>
          <p:cNvPr id="14" name="Picture 13" descr="A group of people walking in front of a building&#10;&#10;Description automatically generated">
            <a:extLst>
              <a:ext uri="{FF2B5EF4-FFF2-40B4-BE49-F238E27FC236}">
                <a16:creationId xmlns:a16="http://schemas.microsoft.com/office/drawing/2014/main" id="{00500CD6-A5AC-0904-EA13-4A14EB2F58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12000" y="0"/>
            <a:ext cx="5080000" cy="6858000"/>
          </a:xfrm>
          <a:prstGeom prst="rect">
            <a:avLst/>
          </a:prstGeom>
        </p:spPr>
      </p:pic>
      <p:sp>
        <p:nvSpPr>
          <p:cNvPr id="10" name="Rectangle 9">
            <a:extLst>
              <a:ext uri="{FF2B5EF4-FFF2-40B4-BE49-F238E27FC236}">
                <a16:creationId xmlns:a16="http://schemas.microsoft.com/office/drawing/2014/main" id="{CC33804A-E475-4620-90BA-14C7236A9E30}"/>
              </a:ext>
            </a:extLst>
          </p:cNvPr>
          <p:cNvSpPr>
            <a:spLocks noGrp="1" noRot="1" noMove="1" noResize="1" noEditPoints="1" noAdjustHandles="1" noChangeArrowheads="1" noChangeShapeType="1"/>
          </p:cNvSpPr>
          <p:nvPr userDrawn="1"/>
        </p:nvSpPr>
        <p:spPr>
          <a:xfrm>
            <a:off x="0" y="6294704"/>
            <a:ext cx="12192000" cy="574476"/>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sp>
        <p:nvSpPr>
          <p:cNvPr id="2" name="Title 1">
            <a:extLst>
              <a:ext uri="{FF2B5EF4-FFF2-40B4-BE49-F238E27FC236}">
                <a16:creationId xmlns:a16="http://schemas.microsoft.com/office/drawing/2014/main" id="{336C9D99-1ADC-64D8-DC9D-FA1FF5D9BD0A}"/>
              </a:ext>
            </a:extLst>
          </p:cNvPr>
          <p:cNvSpPr>
            <a:spLocks noGrp="1"/>
          </p:cNvSpPr>
          <p:nvPr>
            <p:ph type="ctrTitle"/>
          </p:nvPr>
        </p:nvSpPr>
        <p:spPr>
          <a:xfrm>
            <a:off x="1524000" y="1484313"/>
            <a:ext cx="4799797" cy="2387600"/>
          </a:xfrm>
          <a:prstGeom prst="rect">
            <a:avLst/>
          </a:prstGeom>
        </p:spPr>
        <p:txBody>
          <a:bodyPr anchor="b">
            <a:normAutofit/>
          </a:bodyPr>
          <a:lstStyle>
            <a:lvl1pPr algn="l">
              <a:defRPr sz="4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A82C5F-DE69-51CD-03F2-48A48F63F946}"/>
              </a:ext>
            </a:extLst>
          </p:cNvPr>
          <p:cNvSpPr>
            <a:spLocks noGrp="1"/>
          </p:cNvSpPr>
          <p:nvPr>
            <p:ph type="subTitle" idx="1"/>
          </p:nvPr>
        </p:nvSpPr>
        <p:spPr>
          <a:xfrm>
            <a:off x="1524000" y="3997888"/>
            <a:ext cx="4799797" cy="767661"/>
          </a:xfrm>
          <a:prstGeom prst="rect">
            <a:avLst/>
          </a:prstGeom>
        </p:spPr>
        <p:txBody>
          <a:bodyPr anchor="b">
            <a:normAutofit/>
          </a:bodyPr>
          <a:lstStyle>
            <a:lvl1pPr marL="0" indent="0" algn="l">
              <a:buNone/>
              <a:defRPr sz="2400">
                <a:solidFill>
                  <a:schemeClr val="bg1"/>
                </a:solidFill>
                <a:latin typeface="Derailed Light" panose="020B0403030101060003" pitchFamily="34"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Click to edit Master subtitle style</a:t>
            </a:r>
            <a:endParaRPr lang="en-GB" dirty="0"/>
          </a:p>
        </p:txBody>
      </p:sp>
      <p:pic>
        <p:nvPicPr>
          <p:cNvPr id="9" name="Picture 8">
            <a:extLst>
              <a:ext uri="{FF2B5EF4-FFF2-40B4-BE49-F238E27FC236}">
                <a16:creationId xmlns:a16="http://schemas.microsoft.com/office/drawing/2014/main" id="{5B688D38-3E3E-98A2-916D-CE3DBC928A9B}"/>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530165" y="378192"/>
            <a:ext cx="1912677" cy="543265"/>
          </a:xfrm>
          <a:prstGeom prst="rect">
            <a:avLst/>
          </a:prstGeom>
        </p:spPr>
      </p:pic>
      <p:sp>
        <p:nvSpPr>
          <p:cNvPr id="11" name="TextBox 10">
            <a:extLst>
              <a:ext uri="{FF2B5EF4-FFF2-40B4-BE49-F238E27FC236}">
                <a16:creationId xmlns:a16="http://schemas.microsoft.com/office/drawing/2014/main" id="{3792C4E1-CA3C-BE4B-A9BA-E62C792EE9AF}"/>
              </a:ext>
            </a:extLst>
          </p:cNvPr>
          <p:cNvSpPr txBox="1"/>
          <p:nvPr userDrawn="1"/>
        </p:nvSpPr>
        <p:spPr>
          <a:xfrm>
            <a:off x="8289524" y="6402456"/>
            <a:ext cx="3431356" cy="338554"/>
          </a:xfrm>
          <a:prstGeom prst="rect">
            <a:avLst/>
          </a:prstGeom>
          <a:noFill/>
        </p:spPr>
        <p:txBody>
          <a:bodyPr wrap="square" rtlCol="0">
            <a:spAutoFit/>
          </a:bodyPr>
          <a:lstStyle/>
          <a:p>
            <a:r>
              <a:rPr lang="en-US" sz="1600" b="1">
                <a:solidFill>
                  <a:schemeClr val="bg1"/>
                </a:solidFill>
                <a:latin typeface="Derailed" panose="020B0503030101060003" pitchFamily="34" charset="77"/>
              </a:rPr>
              <a:t>   From Newcastle. For the world.</a:t>
            </a:r>
          </a:p>
        </p:txBody>
      </p:sp>
      <p:sp>
        <p:nvSpPr>
          <p:cNvPr id="4" name="Date Placeholder 3">
            <a:extLst>
              <a:ext uri="{FF2B5EF4-FFF2-40B4-BE49-F238E27FC236}">
                <a16:creationId xmlns:a16="http://schemas.microsoft.com/office/drawing/2014/main" id="{62E2E9B4-74C4-1F28-BDAC-C524D4BC1822}"/>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5" name="Footer Placeholder 4">
            <a:extLst>
              <a:ext uri="{FF2B5EF4-FFF2-40B4-BE49-F238E27FC236}">
                <a16:creationId xmlns:a16="http://schemas.microsoft.com/office/drawing/2014/main" id="{0905429C-2501-75E9-56F3-16AB4EC771BD}"/>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dirty="0"/>
          </a:p>
        </p:txBody>
      </p:sp>
      <p:sp>
        <p:nvSpPr>
          <p:cNvPr id="8" name="Slide Number Placeholder 5">
            <a:extLst>
              <a:ext uri="{FF2B5EF4-FFF2-40B4-BE49-F238E27FC236}">
                <a16:creationId xmlns:a16="http://schemas.microsoft.com/office/drawing/2014/main" id="{33164727-76C0-BA83-5A77-68C24B7458F7}"/>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cxnSp>
        <p:nvCxnSpPr>
          <p:cNvPr id="13" name="Straight Connector 12">
            <a:extLst>
              <a:ext uri="{FF2B5EF4-FFF2-40B4-BE49-F238E27FC236}">
                <a16:creationId xmlns:a16="http://schemas.microsoft.com/office/drawing/2014/main" id="{B259A67F-65F0-72C7-6867-0AC031F903DA}"/>
              </a:ext>
            </a:extLst>
          </p:cNvPr>
          <p:cNvCxnSpPr>
            <a:cxnSpLocks/>
          </p:cNvCxnSpPr>
          <p:nvPr userDrawn="1"/>
        </p:nvCxnSpPr>
        <p:spPr>
          <a:xfrm flipV="1">
            <a:off x="912448" y="0"/>
            <a:ext cx="0" cy="4727448"/>
          </a:xfrm>
          <a:prstGeom prst="line">
            <a:avLst/>
          </a:prstGeom>
          <a:ln w="127000">
            <a:solidFill>
              <a:srgbClr val="C92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41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08333E-7 4.07407E-6 L 2.08333E-7 -0.70394 " pathEditMode="relative" rAng="0" ptsTypes="AA">
                                      <p:cBhvr>
                                        <p:cTn id="6" dur="3000" spd="-100000" fill="hold"/>
                                        <p:tgtEl>
                                          <p:spTgt spid="13"/>
                                        </p:tgtEl>
                                        <p:attrNameLst>
                                          <p:attrName>ppt_x</p:attrName>
                                          <p:attrName>ppt_y</p:attrName>
                                        </p:attrNameLst>
                                      </p:cBhvr>
                                      <p:rCtr x="0" y="-35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White Title and 2 x Content">
    <p:spTree>
      <p:nvGrpSpPr>
        <p:cNvPr id="1" name=""/>
        <p:cNvGrpSpPr/>
        <p:nvPr/>
      </p:nvGrpSpPr>
      <p:grpSpPr>
        <a:xfrm>
          <a:off x="0" y="0"/>
          <a:ext cx="0" cy="0"/>
          <a:chOff x="0" y="0"/>
          <a:chExt cx="0" cy="0"/>
        </a:xfrm>
      </p:grpSpPr>
      <p:sp>
        <p:nvSpPr>
          <p:cNvPr id="15" name="Title Placeholder 25">
            <a:extLst>
              <a:ext uri="{FF2B5EF4-FFF2-40B4-BE49-F238E27FC236}">
                <a16:creationId xmlns:a16="http://schemas.microsoft.com/office/drawing/2014/main" id="{6108BDAC-53BD-C9D3-45E4-9954D1F7FC61}"/>
              </a:ext>
            </a:extLst>
          </p:cNvPr>
          <p:cNvSpPr>
            <a:spLocks noGrp="1"/>
          </p:cNvSpPr>
          <p:nvPr>
            <p:ph type="title"/>
          </p:nvPr>
        </p:nvSpPr>
        <p:spPr>
          <a:xfrm>
            <a:off x="520566" y="807030"/>
            <a:ext cx="10515600" cy="88365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8AFE1BCA-057F-6E1D-A798-7BA1A68F8A7B}"/>
              </a:ext>
            </a:extLst>
          </p:cNvPr>
          <p:cNvSpPr>
            <a:spLocks noGrp="1"/>
          </p:cNvSpPr>
          <p:nvPr>
            <p:ph sz="quarter" idx="10"/>
          </p:nvPr>
        </p:nvSpPr>
        <p:spPr>
          <a:xfrm>
            <a:off x="520701" y="1857374"/>
            <a:ext cx="5378654" cy="4193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a:extLst>
              <a:ext uri="{FF2B5EF4-FFF2-40B4-BE49-F238E27FC236}">
                <a16:creationId xmlns:a16="http://schemas.microsoft.com/office/drawing/2014/main" id="{2788B92F-24D4-B1A6-CF56-4569691EF6C4}"/>
              </a:ext>
            </a:extLst>
          </p:cNvPr>
          <p:cNvSpPr>
            <a:spLocks noGrp="1"/>
          </p:cNvSpPr>
          <p:nvPr>
            <p:ph sz="quarter" idx="11"/>
          </p:nvPr>
        </p:nvSpPr>
        <p:spPr>
          <a:xfrm>
            <a:off x="6055776" y="1857375"/>
            <a:ext cx="5535612" cy="419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040400FE-5AFF-87BE-A1EA-C1174C5C5DA4}"/>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7" name="Footer Placeholder 4">
            <a:extLst>
              <a:ext uri="{FF2B5EF4-FFF2-40B4-BE49-F238E27FC236}">
                <a16:creationId xmlns:a16="http://schemas.microsoft.com/office/drawing/2014/main" id="{1707353D-119C-314E-BD3C-5B000F253880}"/>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dirty="0"/>
          </a:p>
        </p:txBody>
      </p:sp>
      <p:sp>
        <p:nvSpPr>
          <p:cNvPr id="8" name="Slide Number Placeholder 5">
            <a:extLst>
              <a:ext uri="{FF2B5EF4-FFF2-40B4-BE49-F238E27FC236}">
                <a16:creationId xmlns:a16="http://schemas.microsoft.com/office/drawing/2014/main" id="{7B9A6FE8-C18C-1166-DA44-D181371CC5E0}"/>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
        <p:nvSpPr>
          <p:cNvPr id="2" name="Text Placeholder 7">
            <a:extLst>
              <a:ext uri="{FF2B5EF4-FFF2-40B4-BE49-F238E27FC236}">
                <a16:creationId xmlns:a16="http://schemas.microsoft.com/office/drawing/2014/main" id="{DA05F247-F093-53F6-047E-4F7E21F4EABC}"/>
              </a:ext>
            </a:extLst>
          </p:cNvPr>
          <p:cNvSpPr>
            <a:spLocks noGrp="1"/>
          </p:cNvSpPr>
          <p:nvPr>
            <p:ph type="body" sz="quarter" idx="17" hasCustomPrompt="1"/>
          </p:nvPr>
        </p:nvSpPr>
        <p:spPr>
          <a:xfrm>
            <a:off x="520571" y="186311"/>
            <a:ext cx="9045575" cy="422275"/>
          </a:xfrm>
        </p:spPr>
        <p:txBody>
          <a:bodyPr anchor="ctr">
            <a:noAutofit/>
          </a:bodyPr>
          <a:lstStyle>
            <a:lvl1pPr marL="0" indent="0">
              <a:buFont typeface="Arial" panose="020B0604020202020204" pitchFamily="34" charset="0"/>
              <a:buNone/>
              <a:defRPr sz="2400">
                <a:solidFill>
                  <a:schemeClr val="tx2"/>
                </a:solidFill>
                <a:latin typeface="Derailed Light" panose="020B0403030101060003" pitchFamily="34" charset="0"/>
              </a:defRPr>
            </a:lvl1pPr>
            <a:lvl2pPr marL="457205" indent="0">
              <a:buNone/>
              <a:defRPr/>
            </a:lvl2pPr>
            <a:lvl3pPr marL="914411" indent="0">
              <a:buNone/>
              <a:defRPr/>
            </a:lvl3pPr>
            <a:lvl4pPr marL="1371617" indent="0">
              <a:buNone/>
              <a:defRPr/>
            </a:lvl4pPr>
            <a:lvl5pPr marL="1828823" indent="0">
              <a:buNone/>
              <a:defRPr/>
            </a:lvl5pPr>
          </a:lstStyle>
          <a:p>
            <a:pPr lvl="0"/>
            <a:r>
              <a:rPr lang="en-US" dirty="0"/>
              <a:t>Presentation Name</a:t>
            </a:r>
            <a:endParaRPr lang="en-GB" dirty="0"/>
          </a:p>
        </p:txBody>
      </p:sp>
    </p:spTree>
    <p:extLst>
      <p:ext uri="{BB962C8B-B14F-4D97-AF65-F5344CB8AC3E}">
        <p14:creationId xmlns:p14="http://schemas.microsoft.com/office/powerpoint/2010/main" val="38372194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 Title and 3 x Content">
    <p:spTree>
      <p:nvGrpSpPr>
        <p:cNvPr id="1" name=""/>
        <p:cNvGrpSpPr/>
        <p:nvPr/>
      </p:nvGrpSpPr>
      <p:grpSpPr>
        <a:xfrm>
          <a:off x="0" y="0"/>
          <a:ext cx="0" cy="0"/>
          <a:chOff x="0" y="0"/>
          <a:chExt cx="0" cy="0"/>
        </a:xfrm>
      </p:grpSpPr>
      <p:sp>
        <p:nvSpPr>
          <p:cNvPr id="15" name="Title Placeholder 25">
            <a:extLst>
              <a:ext uri="{FF2B5EF4-FFF2-40B4-BE49-F238E27FC236}">
                <a16:creationId xmlns:a16="http://schemas.microsoft.com/office/drawing/2014/main" id="{6108BDAC-53BD-C9D3-45E4-9954D1F7FC61}"/>
              </a:ext>
            </a:extLst>
          </p:cNvPr>
          <p:cNvSpPr>
            <a:spLocks noGrp="1"/>
          </p:cNvSpPr>
          <p:nvPr>
            <p:ph type="title"/>
          </p:nvPr>
        </p:nvSpPr>
        <p:spPr>
          <a:xfrm>
            <a:off x="520566" y="807030"/>
            <a:ext cx="10515600" cy="88365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8AFE1BCA-057F-6E1D-A798-7BA1A68F8A7B}"/>
              </a:ext>
            </a:extLst>
          </p:cNvPr>
          <p:cNvSpPr>
            <a:spLocks noGrp="1"/>
          </p:cNvSpPr>
          <p:nvPr>
            <p:ph sz="quarter" idx="10"/>
          </p:nvPr>
        </p:nvSpPr>
        <p:spPr>
          <a:xfrm>
            <a:off x="520701" y="1857374"/>
            <a:ext cx="3554772" cy="4193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3">
            <a:extLst>
              <a:ext uri="{FF2B5EF4-FFF2-40B4-BE49-F238E27FC236}">
                <a16:creationId xmlns:a16="http://schemas.microsoft.com/office/drawing/2014/main" id="{FA5038F4-BF4B-65F0-ADAE-D3630592FBB6}"/>
              </a:ext>
            </a:extLst>
          </p:cNvPr>
          <p:cNvSpPr>
            <a:spLocks noGrp="1"/>
          </p:cNvSpPr>
          <p:nvPr>
            <p:ph sz="quarter" idx="11"/>
          </p:nvPr>
        </p:nvSpPr>
        <p:spPr>
          <a:xfrm>
            <a:off x="4278392" y="1857373"/>
            <a:ext cx="3554772" cy="4193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3">
            <a:extLst>
              <a:ext uri="{FF2B5EF4-FFF2-40B4-BE49-F238E27FC236}">
                <a16:creationId xmlns:a16="http://schemas.microsoft.com/office/drawing/2014/main" id="{11379A96-8BA2-048F-8DB4-2DF7FF1C7F67}"/>
              </a:ext>
            </a:extLst>
          </p:cNvPr>
          <p:cNvSpPr>
            <a:spLocks noGrp="1"/>
          </p:cNvSpPr>
          <p:nvPr>
            <p:ph sz="quarter" idx="12"/>
          </p:nvPr>
        </p:nvSpPr>
        <p:spPr>
          <a:xfrm>
            <a:off x="8042769" y="1857373"/>
            <a:ext cx="3554772" cy="4193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3">
            <a:extLst>
              <a:ext uri="{FF2B5EF4-FFF2-40B4-BE49-F238E27FC236}">
                <a16:creationId xmlns:a16="http://schemas.microsoft.com/office/drawing/2014/main" id="{472DC17D-D620-C46C-B93B-BDB06A931096}"/>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7" name="Footer Placeholder 4">
            <a:extLst>
              <a:ext uri="{FF2B5EF4-FFF2-40B4-BE49-F238E27FC236}">
                <a16:creationId xmlns:a16="http://schemas.microsoft.com/office/drawing/2014/main" id="{6A941EC5-359B-427D-CB3F-355D5063BE58}"/>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dirty="0"/>
          </a:p>
        </p:txBody>
      </p:sp>
      <p:sp>
        <p:nvSpPr>
          <p:cNvPr id="9" name="Slide Number Placeholder 5">
            <a:extLst>
              <a:ext uri="{FF2B5EF4-FFF2-40B4-BE49-F238E27FC236}">
                <a16:creationId xmlns:a16="http://schemas.microsoft.com/office/drawing/2014/main" id="{C39EDF68-9BBA-FF48-E44F-9696E1AEBBA9}"/>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
        <p:nvSpPr>
          <p:cNvPr id="2" name="Text Placeholder 7">
            <a:extLst>
              <a:ext uri="{FF2B5EF4-FFF2-40B4-BE49-F238E27FC236}">
                <a16:creationId xmlns:a16="http://schemas.microsoft.com/office/drawing/2014/main" id="{14785E77-E2A0-BB0B-0FBD-5792680A01EA}"/>
              </a:ext>
            </a:extLst>
          </p:cNvPr>
          <p:cNvSpPr>
            <a:spLocks noGrp="1"/>
          </p:cNvSpPr>
          <p:nvPr>
            <p:ph type="body" sz="quarter" idx="17" hasCustomPrompt="1"/>
          </p:nvPr>
        </p:nvSpPr>
        <p:spPr>
          <a:xfrm>
            <a:off x="520571" y="186311"/>
            <a:ext cx="9045575" cy="422275"/>
          </a:xfrm>
        </p:spPr>
        <p:txBody>
          <a:bodyPr anchor="ctr">
            <a:noAutofit/>
          </a:bodyPr>
          <a:lstStyle>
            <a:lvl1pPr marL="0" indent="0">
              <a:buFont typeface="Arial" panose="020B0604020202020204" pitchFamily="34" charset="0"/>
              <a:buNone/>
              <a:defRPr sz="2400">
                <a:solidFill>
                  <a:schemeClr val="tx2"/>
                </a:solidFill>
                <a:latin typeface="Derailed Light" panose="020B0403030101060003" pitchFamily="34" charset="0"/>
              </a:defRPr>
            </a:lvl1pPr>
            <a:lvl2pPr marL="457205" indent="0">
              <a:buNone/>
              <a:defRPr/>
            </a:lvl2pPr>
            <a:lvl3pPr marL="914411" indent="0">
              <a:buNone/>
              <a:defRPr/>
            </a:lvl3pPr>
            <a:lvl4pPr marL="1371617" indent="0">
              <a:buNone/>
              <a:defRPr/>
            </a:lvl4pPr>
            <a:lvl5pPr marL="1828823" indent="0">
              <a:buNone/>
              <a:defRPr/>
            </a:lvl5pPr>
          </a:lstStyle>
          <a:p>
            <a:pPr lvl="0"/>
            <a:r>
              <a:rPr lang="en-US" dirty="0"/>
              <a:t>Presentation Name</a:t>
            </a:r>
            <a:endParaRPr lang="en-GB" dirty="0"/>
          </a:p>
        </p:txBody>
      </p:sp>
    </p:spTree>
    <p:extLst>
      <p:ext uri="{BB962C8B-B14F-4D97-AF65-F5344CB8AC3E}">
        <p14:creationId xmlns:p14="http://schemas.microsoft.com/office/powerpoint/2010/main" val="17870484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lue Title and Content">
    <p:bg>
      <p:bgRef idx="1001">
        <a:schemeClr val="bg2"/>
      </p:bgRef>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AFE1BCA-057F-6E1D-A798-7BA1A68F8A7B}"/>
              </a:ext>
            </a:extLst>
          </p:cNvPr>
          <p:cNvSpPr>
            <a:spLocks noGrp="1"/>
          </p:cNvSpPr>
          <p:nvPr>
            <p:ph sz="quarter" idx="10"/>
          </p:nvPr>
        </p:nvSpPr>
        <p:spPr>
          <a:xfrm>
            <a:off x="520701" y="1857374"/>
            <a:ext cx="11074670" cy="41935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Rectangle 1">
            <a:extLst>
              <a:ext uri="{FF2B5EF4-FFF2-40B4-BE49-F238E27FC236}">
                <a16:creationId xmlns:a16="http://schemas.microsoft.com/office/drawing/2014/main" id="{9BDA0A90-EEA9-21C6-AA4A-1BA1480B285C}"/>
              </a:ext>
            </a:extLst>
          </p:cNvPr>
          <p:cNvSpPr/>
          <p:nvPr userDrawn="1"/>
        </p:nvSpPr>
        <p:spPr>
          <a:xfrm>
            <a:off x="577516" y="6233298"/>
            <a:ext cx="11046820" cy="6996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cxnSp>
        <p:nvCxnSpPr>
          <p:cNvPr id="3" name="Straight Connector 2">
            <a:extLst>
              <a:ext uri="{FF2B5EF4-FFF2-40B4-BE49-F238E27FC236}">
                <a16:creationId xmlns:a16="http://schemas.microsoft.com/office/drawing/2014/main" id="{D1993C57-DB39-0A9E-FAD2-DB9B7686D685}"/>
              </a:ext>
            </a:extLst>
          </p:cNvPr>
          <p:cNvCxnSpPr>
            <a:cxnSpLocks/>
          </p:cNvCxnSpPr>
          <p:nvPr userDrawn="1"/>
        </p:nvCxnSpPr>
        <p:spPr>
          <a:xfrm flipH="1">
            <a:off x="577516" y="685800"/>
            <a:ext cx="11046820" cy="0"/>
          </a:xfrm>
          <a:prstGeom prst="line">
            <a:avLst/>
          </a:prstGeom>
          <a:ln w="3175"/>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86A0183-3DC6-C087-2A63-612C524C81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180742" y="169310"/>
            <a:ext cx="1473566" cy="418543"/>
          </a:xfrm>
          <a:prstGeom prst="rect">
            <a:avLst/>
          </a:prstGeom>
        </p:spPr>
      </p:pic>
      <p:sp>
        <p:nvSpPr>
          <p:cNvPr id="7" name="TextBox 6">
            <a:extLst>
              <a:ext uri="{FF2B5EF4-FFF2-40B4-BE49-F238E27FC236}">
                <a16:creationId xmlns:a16="http://schemas.microsoft.com/office/drawing/2014/main" id="{88DACEDB-67F4-B0F3-451B-42044C557BB9}"/>
              </a:ext>
            </a:extLst>
          </p:cNvPr>
          <p:cNvSpPr txBox="1"/>
          <p:nvPr userDrawn="1"/>
        </p:nvSpPr>
        <p:spPr>
          <a:xfrm>
            <a:off x="8289524" y="6402456"/>
            <a:ext cx="3431356" cy="338554"/>
          </a:xfrm>
          <a:prstGeom prst="rect">
            <a:avLst/>
          </a:prstGeom>
          <a:noFill/>
        </p:spPr>
        <p:txBody>
          <a:bodyPr wrap="square" rtlCol="0">
            <a:spAutoFit/>
          </a:bodyPr>
          <a:lstStyle/>
          <a:p>
            <a:r>
              <a:rPr lang="en-US" sz="1600" b="1" dirty="0">
                <a:solidFill>
                  <a:schemeClr val="tx1"/>
                </a:solidFill>
                <a:latin typeface="Derailed" panose="020B0503030101060003" pitchFamily="34" charset="77"/>
              </a:rPr>
              <a:t>   From Newcastle. For the world.</a:t>
            </a:r>
          </a:p>
        </p:txBody>
      </p:sp>
      <p:sp>
        <p:nvSpPr>
          <p:cNvPr id="9" name="Date Placeholder 3">
            <a:extLst>
              <a:ext uri="{FF2B5EF4-FFF2-40B4-BE49-F238E27FC236}">
                <a16:creationId xmlns:a16="http://schemas.microsoft.com/office/drawing/2014/main" id="{4573A5EE-4342-DE6C-BBF2-147026A211D1}"/>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10" name="Footer Placeholder 4">
            <a:extLst>
              <a:ext uri="{FF2B5EF4-FFF2-40B4-BE49-F238E27FC236}">
                <a16:creationId xmlns:a16="http://schemas.microsoft.com/office/drawing/2014/main" id="{384FA823-9F66-85FD-758E-3F11BFE0C6DF}"/>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dirty="0"/>
          </a:p>
        </p:txBody>
      </p:sp>
      <p:sp>
        <p:nvSpPr>
          <p:cNvPr id="11" name="Slide Number Placeholder 5">
            <a:extLst>
              <a:ext uri="{FF2B5EF4-FFF2-40B4-BE49-F238E27FC236}">
                <a16:creationId xmlns:a16="http://schemas.microsoft.com/office/drawing/2014/main" id="{7C990419-9D10-AFBC-951E-C2A36BA9DD62}"/>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
        <p:nvSpPr>
          <p:cNvPr id="13" name="Title Placeholder 25">
            <a:extLst>
              <a:ext uri="{FF2B5EF4-FFF2-40B4-BE49-F238E27FC236}">
                <a16:creationId xmlns:a16="http://schemas.microsoft.com/office/drawing/2014/main" id="{D539933D-A84E-DCF5-3667-EF8C43FD4518}"/>
              </a:ext>
            </a:extLst>
          </p:cNvPr>
          <p:cNvSpPr>
            <a:spLocks noGrp="1"/>
          </p:cNvSpPr>
          <p:nvPr>
            <p:ph type="title"/>
          </p:nvPr>
        </p:nvSpPr>
        <p:spPr>
          <a:xfrm>
            <a:off x="520566" y="895810"/>
            <a:ext cx="10515600" cy="883658"/>
          </a:xfrm>
          <a:prstGeom prst="rect">
            <a:avLst/>
          </a:prstGeom>
        </p:spPr>
        <p:txBody>
          <a:bodyPr vert="horz" lIns="91440" tIns="45720" rIns="91440" bIns="45720" rtlCol="0" anchor="ctr">
            <a:normAutofit/>
          </a:bodyPr>
          <a:lstStyle>
            <a:lvl1pPr>
              <a:defRPr>
                <a:solidFill>
                  <a:schemeClr val="tx1"/>
                </a:solidFill>
              </a:defRPr>
            </a:lvl1pPr>
          </a:lstStyle>
          <a:p>
            <a:r>
              <a:rPr lang="en-US"/>
              <a:t>Click to edit Master title style</a:t>
            </a:r>
            <a:endParaRPr lang="en-GB"/>
          </a:p>
        </p:txBody>
      </p:sp>
      <p:sp>
        <p:nvSpPr>
          <p:cNvPr id="6" name="Text Placeholder 7">
            <a:extLst>
              <a:ext uri="{FF2B5EF4-FFF2-40B4-BE49-F238E27FC236}">
                <a16:creationId xmlns:a16="http://schemas.microsoft.com/office/drawing/2014/main" id="{3C0F89A9-D8BF-6A7F-6991-5BAA87817EF1}"/>
              </a:ext>
            </a:extLst>
          </p:cNvPr>
          <p:cNvSpPr>
            <a:spLocks noGrp="1"/>
          </p:cNvSpPr>
          <p:nvPr>
            <p:ph type="body" sz="quarter" idx="17" hasCustomPrompt="1"/>
          </p:nvPr>
        </p:nvSpPr>
        <p:spPr>
          <a:xfrm>
            <a:off x="520571" y="186311"/>
            <a:ext cx="9045575" cy="422275"/>
          </a:xfrm>
        </p:spPr>
        <p:txBody>
          <a:bodyPr anchor="ctr">
            <a:noAutofit/>
          </a:bodyPr>
          <a:lstStyle>
            <a:lvl1pPr marL="0" indent="0">
              <a:buFont typeface="Arial" panose="020B0604020202020204" pitchFamily="34" charset="0"/>
              <a:buNone/>
              <a:defRPr sz="2400">
                <a:solidFill>
                  <a:schemeClr val="tx2"/>
                </a:solidFill>
                <a:latin typeface="Derailed Light" panose="020B0403030101060003" pitchFamily="34" charset="0"/>
              </a:defRPr>
            </a:lvl1pPr>
            <a:lvl2pPr marL="457205" indent="0">
              <a:buNone/>
              <a:defRPr/>
            </a:lvl2pPr>
            <a:lvl3pPr marL="914411" indent="0">
              <a:buNone/>
              <a:defRPr/>
            </a:lvl3pPr>
            <a:lvl4pPr marL="1371617" indent="0">
              <a:buNone/>
              <a:defRPr/>
            </a:lvl4pPr>
            <a:lvl5pPr marL="1828823" indent="0">
              <a:buNone/>
              <a:defRPr/>
            </a:lvl5pPr>
          </a:lstStyle>
          <a:p>
            <a:pPr lvl="0"/>
            <a:r>
              <a:rPr lang="en-US" dirty="0"/>
              <a:t>Presentation Name</a:t>
            </a:r>
            <a:endParaRPr lang="en-GB" dirty="0"/>
          </a:p>
        </p:txBody>
      </p:sp>
    </p:spTree>
    <p:extLst>
      <p:ext uri="{BB962C8B-B14F-4D97-AF65-F5344CB8AC3E}">
        <p14:creationId xmlns:p14="http://schemas.microsoft.com/office/powerpoint/2010/main" val="2348958743"/>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lue Title and 2 x Content">
    <p:bg>
      <p:bgRef idx="1001">
        <a:schemeClr val="bg2"/>
      </p:bgRef>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AFE1BCA-057F-6E1D-A798-7BA1A68F8A7B}"/>
              </a:ext>
            </a:extLst>
          </p:cNvPr>
          <p:cNvSpPr>
            <a:spLocks noGrp="1"/>
          </p:cNvSpPr>
          <p:nvPr>
            <p:ph sz="quarter" idx="10"/>
          </p:nvPr>
        </p:nvSpPr>
        <p:spPr>
          <a:xfrm>
            <a:off x="520701" y="1857374"/>
            <a:ext cx="5378654" cy="4193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a:extLst>
              <a:ext uri="{FF2B5EF4-FFF2-40B4-BE49-F238E27FC236}">
                <a16:creationId xmlns:a16="http://schemas.microsoft.com/office/drawing/2014/main" id="{2788B92F-24D4-B1A6-CF56-4569691EF6C4}"/>
              </a:ext>
            </a:extLst>
          </p:cNvPr>
          <p:cNvSpPr>
            <a:spLocks noGrp="1"/>
          </p:cNvSpPr>
          <p:nvPr>
            <p:ph sz="quarter" idx="11"/>
          </p:nvPr>
        </p:nvSpPr>
        <p:spPr>
          <a:xfrm>
            <a:off x="6055776" y="1857375"/>
            <a:ext cx="5535612" cy="419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Rectangle 1">
            <a:extLst>
              <a:ext uri="{FF2B5EF4-FFF2-40B4-BE49-F238E27FC236}">
                <a16:creationId xmlns:a16="http://schemas.microsoft.com/office/drawing/2014/main" id="{830E2D1D-B99E-3880-C1BD-EDDB9EC4E7AA}"/>
              </a:ext>
            </a:extLst>
          </p:cNvPr>
          <p:cNvSpPr/>
          <p:nvPr userDrawn="1"/>
        </p:nvSpPr>
        <p:spPr>
          <a:xfrm>
            <a:off x="577516" y="6233298"/>
            <a:ext cx="11046820" cy="6996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cxnSp>
        <p:nvCxnSpPr>
          <p:cNvPr id="5" name="Straight Connector 4">
            <a:extLst>
              <a:ext uri="{FF2B5EF4-FFF2-40B4-BE49-F238E27FC236}">
                <a16:creationId xmlns:a16="http://schemas.microsoft.com/office/drawing/2014/main" id="{51741236-913F-E787-6049-E578E02B1AB9}"/>
              </a:ext>
            </a:extLst>
          </p:cNvPr>
          <p:cNvCxnSpPr>
            <a:cxnSpLocks/>
          </p:cNvCxnSpPr>
          <p:nvPr userDrawn="1"/>
        </p:nvCxnSpPr>
        <p:spPr>
          <a:xfrm flipH="1">
            <a:off x="577516" y="685800"/>
            <a:ext cx="11046820" cy="0"/>
          </a:xfrm>
          <a:prstGeom prst="line">
            <a:avLst/>
          </a:prstGeom>
          <a:ln w="3175"/>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04C1AA8-EAF6-BCD7-CB43-5FD4B645DF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180742" y="169310"/>
            <a:ext cx="1473566" cy="418543"/>
          </a:xfrm>
          <a:prstGeom prst="rect">
            <a:avLst/>
          </a:prstGeom>
        </p:spPr>
      </p:pic>
      <p:sp>
        <p:nvSpPr>
          <p:cNvPr id="8" name="TextBox 7">
            <a:extLst>
              <a:ext uri="{FF2B5EF4-FFF2-40B4-BE49-F238E27FC236}">
                <a16:creationId xmlns:a16="http://schemas.microsoft.com/office/drawing/2014/main" id="{F15F056F-B96C-7E69-ADDB-5A115E961E8C}"/>
              </a:ext>
            </a:extLst>
          </p:cNvPr>
          <p:cNvSpPr txBox="1"/>
          <p:nvPr userDrawn="1"/>
        </p:nvSpPr>
        <p:spPr>
          <a:xfrm>
            <a:off x="8289524" y="6402456"/>
            <a:ext cx="3431356" cy="338554"/>
          </a:xfrm>
          <a:prstGeom prst="rect">
            <a:avLst/>
          </a:prstGeom>
          <a:noFill/>
        </p:spPr>
        <p:txBody>
          <a:bodyPr wrap="square" rtlCol="0">
            <a:spAutoFit/>
          </a:bodyPr>
          <a:lstStyle/>
          <a:p>
            <a:r>
              <a:rPr lang="en-US" sz="1600" b="1" dirty="0">
                <a:solidFill>
                  <a:schemeClr val="tx1"/>
                </a:solidFill>
                <a:latin typeface="Derailed" panose="020B0503030101060003" pitchFamily="34" charset="77"/>
              </a:rPr>
              <a:t>   From Newcastle. For the world.</a:t>
            </a:r>
          </a:p>
        </p:txBody>
      </p:sp>
      <p:sp>
        <p:nvSpPr>
          <p:cNvPr id="10" name="Date Placeholder 3">
            <a:extLst>
              <a:ext uri="{FF2B5EF4-FFF2-40B4-BE49-F238E27FC236}">
                <a16:creationId xmlns:a16="http://schemas.microsoft.com/office/drawing/2014/main" id="{466571CA-A634-387A-19F2-224ADD9F29CA}"/>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11" name="Footer Placeholder 4">
            <a:extLst>
              <a:ext uri="{FF2B5EF4-FFF2-40B4-BE49-F238E27FC236}">
                <a16:creationId xmlns:a16="http://schemas.microsoft.com/office/drawing/2014/main" id="{379BA25E-0A1E-7DA9-6557-F7846DE2846C}"/>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dirty="0"/>
          </a:p>
        </p:txBody>
      </p:sp>
      <p:sp>
        <p:nvSpPr>
          <p:cNvPr id="16" name="Slide Number Placeholder 5">
            <a:extLst>
              <a:ext uri="{FF2B5EF4-FFF2-40B4-BE49-F238E27FC236}">
                <a16:creationId xmlns:a16="http://schemas.microsoft.com/office/drawing/2014/main" id="{E996D91A-3B8E-E458-9960-C42C902BCD61}"/>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
        <p:nvSpPr>
          <p:cNvPr id="12" name="Title Placeholder 25">
            <a:extLst>
              <a:ext uri="{FF2B5EF4-FFF2-40B4-BE49-F238E27FC236}">
                <a16:creationId xmlns:a16="http://schemas.microsoft.com/office/drawing/2014/main" id="{91CBD133-5863-4B09-55C0-EC150E31984C}"/>
              </a:ext>
            </a:extLst>
          </p:cNvPr>
          <p:cNvSpPr>
            <a:spLocks noGrp="1"/>
          </p:cNvSpPr>
          <p:nvPr>
            <p:ph type="title"/>
          </p:nvPr>
        </p:nvSpPr>
        <p:spPr>
          <a:xfrm>
            <a:off x="520566" y="895810"/>
            <a:ext cx="10515600" cy="883658"/>
          </a:xfrm>
          <a:prstGeom prst="rect">
            <a:avLst/>
          </a:prstGeom>
        </p:spPr>
        <p:txBody>
          <a:bodyPr vert="horz" lIns="91440" tIns="45720" rIns="91440" bIns="45720" rtlCol="0" anchor="ctr">
            <a:normAutofit/>
          </a:bodyPr>
          <a:lstStyle>
            <a:lvl1pPr>
              <a:defRPr>
                <a:solidFill>
                  <a:schemeClr val="tx1"/>
                </a:solidFill>
              </a:defRPr>
            </a:lvl1pPr>
          </a:lstStyle>
          <a:p>
            <a:r>
              <a:rPr lang="en-US"/>
              <a:t>Click to edit Master title style</a:t>
            </a:r>
            <a:endParaRPr lang="en-GB"/>
          </a:p>
        </p:txBody>
      </p:sp>
      <p:sp>
        <p:nvSpPr>
          <p:cNvPr id="9" name="Text Placeholder 7">
            <a:extLst>
              <a:ext uri="{FF2B5EF4-FFF2-40B4-BE49-F238E27FC236}">
                <a16:creationId xmlns:a16="http://schemas.microsoft.com/office/drawing/2014/main" id="{130607CD-9D22-B962-8BFE-83EB5CB8F06D}"/>
              </a:ext>
            </a:extLst>
          </p:cNvPr>
          <p:cNvSpPr>
            <a:spLocks noGrp="1"/>
          </p:cNvSpPr>
          <p:nvPr>
            <p:ph type="body" sz="quarter" idx="17" hasCustomPrompt="1"/>
          </p:nvPr>
        </p:nvSpPr>
        <p:spPr>
          <a:xfrm>
            <a:off x="520571" y="186311"/>
            <a:ext cx="9045575" cy="422275"/>
          </a:xfrm>
        </p:spPr>
        <p:txBody>
          <a:bodyPr anchor="ctr">
            <a:noAutofit/>
          </a:bodyPr>
          <a:lstStyle>
            <a:lvl1pPr marL="0" indent="0">
              <a:buFont typeface="Arial" panose="020B0604020202020204" pitchFamily="34" charset="0"/>
              <a:buNone/>
              <a:defRPr sz="2400">
                <a:solidFill>
                  <a:schemeClr val="tx2"/>
                </a:solidFill>
                <a:latin typeface="Derailed Light" panose="020B0403030101060003" pitchFamily="34" charset="0"/>
              </a:defRPr>
            </a:lvl1pPr>
            <a:lvl2pPr marL="457205" indent="0">
              <a:buNone/>
              <a:defRPr/>
            </a:lvl2pPr>
            <a:lvl3pPr marL="914411" indent="0">
              <a:buNone/>
              <a:defRPr/>
            </a:lvl3pPr>
            <a:lvl4pPr marL="1371617" indent="0">
              <a:buNone/>
              <a:defRPr/>
            </a:lvl4pPr>
            <a:lvl5pPr marL="1828823" indent="0">
              <a:buNone/>
              <a:defRPr/>
            </a:lvl5pPr>
          </a:lstStyle>
          <a:p>
            <a:pPr lvl="0"/>
            <a:r>
              <a:rPr lang="en-US" dirty="0"/>
              <a:t>Presentation Name</a:t>
            </a:r>
            <a:endParaRPr lang="en-GB" dirty="0"/>
          </a:p>
        </p:txBody>
      </p:sp>
    </p:spTree>
    <p:extLst>
      <p:ext uri="{BB962C8B-B14F-4D97-AF65-F5344CB8AC3E}">
        <p14:creationId xmlns:p14="http://schemas.microsoft.com/office/powerpoint/2010/main" val="2118592225"/>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lue Title and 3 x Content">
    <p:bg>
      <p:bgRef idx="1001">
        <a:schemeClr val="bg2"/>
      </p:bgRef>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AFE1BCA-057F-6E1D-A798-7BA1A68F8A7B}"/>
              </a:ext>
            </a:extLst>
          </p:cNvPr>
          <p:cNvSpPr>
            <a:spLocks noGrp="1"/>
          </p:cNvSpPr>
          <p:nvPr>
            <p:ph sz="quarter" idx="10"/>
          </p:nvPr>
        </p:nvSpPr>
        <p:spPr>
          <a:xfrm>
            <a:off x="520701" y="1857374"/>
            <a:ext cx="3554772" cy="4193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3">
            <a:extLst>
              <a:ext uri="{FF2B5EF4-FFF2-40B4-BE49-F238E27FC236}">
                <a16:creationId xmlns:a16="http://schemas.microsoft.com/office/drawing/2014/main" id="{FA5038F4-BF4B-65F0-ADAE-D3630592FBB6}"/>
              </a:ext>
            </a:extLst>
          </p:cNvPr>
          <p:cNvSpPr>
            <a:spLocks noGrp="1"/>
          </p:cNvSpPr>
          <p:nvPr>
            <p:ph sz="quarter" idx="11"/>
          </p:nvPr>
        </p:nvSpPr>
        <p:spPr>
          <a:xfrm>
            <a:off x="4278392" y="1857373"/>
            <a:ext cx="3554772" cy="4193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3">
            <a:extLst>
              <a:ext uri="{FF2B5EF4-FFF2-40B4-BE49-F238E27FC236}">
                <a16:creationId xmlns:a16="http://schemas.microsoft.com/office/drawing/2014/main" id="{11379A96-8BA2-048F-8DB4-2DF7FF1C7F67}"/>
              </a:ext>
            </a:extLst>
          </p:cNvPr>
          <p:cNvSpPr>
            <a:spLocks noGrp="1"/>
          </p:cNvSpPr>
          <p:nvPr>
            <p:ph sz="quarter" idx="12"/>
          </p:nvPr>
        </p:nvSpPr>
        <p:spPr>
          <a:xfrm>
            <a:off x="8042769" y="1857373"/>
            <a:ext cx="3554772" cy="4193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Rectangle 1">
            <a:extLst>
              <a:ext uri="{FF2B5EF4-FFF2-40B4-BE49-F238E27FC236}">
                <a16:creationId xmlns:a16="http://schemas.microsoft.com/office/drawing/2014/main" id="{D8FC6DFA-53D3-D102-D39E-1C2BFA0960C3}"/>
              </a:ext>
            </a:extLst>
          </p:cNvPr>
          <p:cNvSpPr/>
          <p:nvPr userDrawn="1"/>
        </p:nvSpPr>
        <p:spPr>
          <a:xfrm>
            <a:off x="577516" y="6233298"/>
            <a:ext cx="11046820" cy="6996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cxnSp>
        <p:nvCxnSpPr>
          <p:cNvPr id="3" name="Straight Connector 2">
            <a:extLst>
              <a:ext uri="{FF2B5EF4-FFF2-40B4-BE49-F238E27FC236}">
                <a16:creationId xmlns:a16="http://schemas.microsoft.com/office/drawing/2014/main" id="{F8B2384C-9204-FF6D-D089-9980C86ED9DE}"/>
              </a:ext>
            </a:extLst>
          </p:cNvPr>
          <p:cNvCxnSpPr>
            <a:cxnSpLocks/>
          </p:cNvCxnSpPr>
          <p:nvPr userDrawn="1"/>
        </p:nvCxnSpPr>
        <p:spPr>
          <a:xfrm flipH="1">
            <a:off x="577516" y="685800"/>
            <a:ext cx="11046820" cy="0"/>
          </a:xfrm>
          <a:prstGeom prst="line">
            <a:avLst/>
          </a:prstGeom>
          <a:ln w="3175"/>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14EC0DF-DF92-9659-FD23-95EA7F7B3E8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180742" y="169310"/>
            <a:ext cx="1473566" cy="418543"/>
          </a:xfrm>
          <a:prstGeom prst="rect">
            <a:avLst/>
          </a:prstGeom>
        </p:spPr>
      </p:pic>
      <p:sp>
        <p:nvSpPr>
          <p:cNvPr id="9" name="TextBox 8">
            <a:extLst>
              <a:ext uri="{FF2B5EF4-FFF2-40B4-BE49-F238E27FC236}">
                <a16:creationId xmlns:a16="http://schemas.microsoft.com/office/drawing/2014/main" id="{EF7111DE-1179-08F4-ED9A-047B51F8D278}"/>
              </a:ext>
            </a:extLst>
          </p:cNvPr>
          <p:cNvSpPr txBox="1"/>
          <p:nvPr userDrawn="1"/>
        </p:nvSpPr>
        <p:spPr>
          <a:xfrm>
            <a:off x="8289524" y="6402456"/>
            <a:ext cx="3431356" cy="338554"/>
          </a:xfrm>
          <a:prstGeom prst="rect">
            <a:avLst/>
          </a:prstGeom>
          <a:noFill/>
        </p:spPr>
        <p:txBody>
          <a:bodyPr wrap="square" rtlCol="0">
            <a:spAutoFit/>
          </a:bodyPr>
          <a:lstStyle/>
          <a:p>
            <a:r>
              <a:rPr lang="en-US" sz="1600" b="1" dirty="0">
                <a:solidFill>
                  <a:schemeClr val="tx1"/>
                </a:solidFill>
                <a:latin typeface="Derailed" panose="020B0503030101060003" pitchFamily="34" charset="77"/>
              </a:rPr>
              <a:t>   From Newcastle. For the world.</a:t>
            </a:r>
          </a:p>
        </p:txBody>
      </p:sp>
      <p:sp>
        <p:nvSpPr>
          <p:cNvPr id="11" name="Date Placeholder 3">
            <a:extLst>
              <a:ext uri="{FF2B5EF4-FFF2-40B4-BE49-F238E27FC236}">
                <a16:creationId xmlns:a16="http://schemas.microsoft.com/office/drawing/2014/main" id="{34D552A0-DDB4-E652-6C84-E40D81A2F2F7}"/>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16" name="Footer Placeholder 4">
            <a:extLst>
              <a:ext uri="{FF2B5EF4-FFF2-40B4-BE49-F238E27FC236}">
                <a16:creationId xmlns:a16="http://schemas.microsoft.com/office/drawing/2014/main" id="{4A7212F5-5091-CA6A-7922-E0AEA097175A}"/>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dirty="0"/>
          </a:p>
        </p:txBody>
      </p:sp>
      <p:sp>
        <p:nvSpPr>
          <p:cNvPr id="17" name="Slide Number Placeholder 5">
            <a:extLst>
              <a:ext uri="{FF2B5EF4-FFF2-40B4-BE49-F238E27FC236}">
                <a16:creationId xmlns:a16="http://schemas.microsoft.com/office/drawing/2014/main" id="{70BF5103-450D-00AA-27F7-4E90D61A8929}"/>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
        <p:nvSpPr>
          <p:cNvPr id="12" name="Title Placeholder 25">
            <a:extLst>
              <a:ext uri="{FF2B5EF4-FFF2-40B4-BE49-F238E27FC236}">
                <a16:creationId xmlns:a16="http://schemas.microsoft.com/office/drawing/2014/main" id="{A8BFF69E-DD06-9FD3-2362-DA88B7A32B41}"/>
              </a:ext>
            </a:extLst>
          </p:cNvPr>
          <p:cNvSpPr>
            <a:spLocks noGrp="1"/>
          </p:cNvSpPr>
          <p:nvPr>
            <p:ph type="title"/>
          </p:nvPr>
        </p:nvSpPr>
        <p:spPr>
          <a:xfrm>
            <a:off x="520566" y="895810"/>
            <a:ext cx="10515600" cy="883658"/>
          </a:xfrm>
          <a:prstGeom prst="rect">
            <a:avLst/>
          </a:prstGeom>
        </p:spPr>
        <p:txBody>
          <a:bodyPr vert="horz" lIns="91440" tIns="45720" rIns="91440" bIns="45720" rtlCol="0" anchor="ctr">
            <a:normAutofit/>
          </a:bodyPr>
          <a:lstStyle>
            <a:lvl1pPr>
              <a:defRPr>
                <a:solidFill>
                  <a:schemeClr val="tx1"/>
                </a:solidFill>
              </a:defRPr>
            </a:lvl1pPr>
          </a:lstStyle>
          <a:p>
            <a:r>
              <a:rPr lang="en-US"/>
              <a:t>Click to edit Master title style</a:t>
            </a:r>
            <a:endParaRPr lang="en-GB"/>
          </a:p>
        </p:txBody>
      </p:sp>
      <p:sp>
        <p:nvSpPr>
          <p:cNvPr id="10" name="Text Placeholder 7">
            <a:extLst>
              <a:ext uri="{FF2B5EF4-FFF2-40B4-BE49-F238E27FC236}">
                <a16:creationId xmlns:a16="http://schemas.microsoft.com/office/drawing/2014/main" id="{547C9CD2-903A-F644-6FBD-7989D1FD9074}"/>
              </a:ext>
            </a:extLst>
          </p:cNvPr>
          <p:cNvSpPr>
            <a:spLocks noGrp="1"/>
          </p:cNvSpPr>
          <p:nvPr>
            <p:ph type="body" sz="quarter" idx="17" hasCustomPrompt="1"/>
          </p:nvPr>
        </p:nvSpPr>
        <p:spPr>
          <a:xfrm>
            <a:off x="520571" y="186311"/>
            <a:ext cx="9045575" cy="422275"/>
          </a:xfrm>
        </p:spPr>
        <p:txBody>
          <a:bodyPr anchor="ctr">
            <a:noAutofit/>
          </a:bodyPr>
          <a:lstStyle>
            <a:lvl1pPr marL="0" indent="0">
              <a:buFont typeface="Arial" panose="020B0604020202020204" pitchFamily="34" charset="0"/>
              <a:buNone/>
              <a:defRPr sz="2400">
                <a:solidFill>
                  <a:schemeClr val="tx2"/>
                </a:solidFill>
                <a:latin typeface="Derailed Light" panose="020B0403030101060003" pitchFamily="34" charset="0"/>
              </a:defRPr>
            </a:lvl1pPr>
            <a:lvl2pPr marL="457205" indent="0">
              <a:buNone/>
              <a:defRPr/>
            </a:lvl2pPr>
            <a:lvl3pPr marL="914411" indent="0">
              <a:buNone/>
              <a:defRPr/>
            </a:lvl3pPr>
            <a:lvl4pPr marL="1371617" indent="0">
              <a:buNone/>
              <a:defRPr/>
            </a:lvl4pPr>
            <a:lvl5pPr marL="1828823" indent="0">
              <a:buNone/>
              <a:defRPr/>
            </a:lvl5pPr>
          </a:lstStyle>
          <a:p>
            <a:pPr lvl="0"/>
            <a:r>
              <a:rPr lang="en-US" dirty="0"/>
              <a:t>Presentation Name</a:t>
            </a:r>
            <a:endParaRPr lang="en-GB" dirty="0"/>
          </a:p>
        </p:txBody>
      </p:sp>
    </p:spTree>
    <p:extLst>
      <p:ext uri="{BB962C8B-B14F-4D97-AF65-F5344CB8AC3E}">
        <p14:creationId xmlns:p14="http://schemas.microsoft.com/office/powerpoint/2010/main" val="704952793"/>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ection Header Lion">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829679-9942-77AF-4C6B-55AA077C5DC6}"/>
              </a:ext>
            </a:extLst>
          </p:cNvPr>
          <p:cNvSpPr/>
          <p:nvPr userDrawn="1"/>
        </p:nvSpPr>
        <p:spPr>
          <a:xfrm>
            <a:off x="0" y="0"/>
            <a:ext cx="12192000" cy="6858000"/>
          </a:xfrm>
          <a:prstGeom prst="rect">
            <a:avLst/>
          </a:prstGeom>
          <a:gradFill flip="none" rotWithShape="1">
            <a:gsLst>
              <a:gs pos="50000">
                <a:srgbClr val="004273"/>
              </a:gs>
              <a:gs pos="0">
                <a:srgbClr val="003050"/>
              </a:gs>
              <a:gs pos="100000">
                <a:srgbClr val="0091CE"/>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800"/>
          </a:p>
        </p:txBody>
      </p:sp>
      <p:sp>
        <p:nvSpPr>
          <p:cNvPr id="10" name="Rectangle 9">
            <a:extLst>
              <a:ext uri="{FF2B5EF4-FFF2-40B4-BE49-F238E27FC236}">
                <a16:creationId xmlns:a16="http://schemas.microsoft.com/office/drawing/2014/main" id="{CC33804A-E475-4620-90BA-14C7236A9E30}"/>
              </a:ext>
            </a:extLst>
          </p:cNvPr>
          <p:cNvSpPr>
            <a:spLocks noGrp="1" noRot="1" noMove="1" noResize="1" noEditPoints="1" noAdjustHandles="1" noChangeArrowheads="1" noChangeShapeType="1"/>
          </p:cNvSpPr>
          <p:nvPr userDrawn="1"/>
        </p:nvSpPr>
        <p:spPr>
          <a:xfrm>
            <a:off x="0" y="6294704"/>
            <a:ext cx="12192000" cy="574476"/>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sp>
        <p:nvSpPr>
          <p:cNvPr id="2" name="Title 1">
            <a:extLst>
              <a:ext uri="{FF2B5EF4-FFF2-40B4-BE49-F238E27FC236}">
                <a16:creationId xmlns:a16="http://schemas.microsoft.com/office/drawing/2014/main" id="{336C9D99-1ADC-64D8-DC9D-FA1FF5D9BD0A}"/>
              </a:ext>
            </a:extLst>
          </p:cNvPr>
          <p:cNvSpPr>
            <a:spLocks noGrp="1"/>
          </p:cNvSpPr>
          <p:nvPr>
            <p:ph type="ctrTitle"/>
          </p:nvPr>
        </p:nvSpPr>
        <p:spPr>
          <a:xfrm>
            <a:off x="1524001" y="1927072"/>
            <a:ext cx="5964453" cy="2387600"/>
          </a:xfrm>
          <a:prstGeom prst="rect">
            <a:avLst/>
          </a:prstGeom>
        </p:spPr>
        <p:txBody>
          <a:bodyPr anchor="b">
            <a:normAutofit/>
          </a:bodyPr>
          <a:lstStyle>
            <a:lvl1pPr algn="l">
              <a:defRPr sz="4000">
                <a:solidFill>
                  <a:schemeClr val="bg1"/>
                </a:solidFill>
              </a:defRPr>
            </a:lvl1pPr>
          </a:lstStyle>
          <a:p>
            <a:r>
              <a:rPr lang="en-US"/>
              <a:t>Click to edit Master title style</a:t>
            </a:r>
            <a:endParaRPr lang="en-GB"/>
          </a:p>
        </p:txBody>
      </p:sp>
      <p:cxnSp>
        <p:nvCxnSpPr>
          <p:cNvPr id="8" name="Straight Connector 7">
            <a:extLst>
              <a:ext uri="{FF2B5EF4-FFF2-40B4-BE49-F238E27FC236}">
                <a16:creationId xmlns:a16="http://schemas.microsoft.com/office/drawing/2014/main" id="{FA82FD9D-1C0E-9822-A174-49DB57823D43}"/>
              </a:ext>
            </a:extLst>
          </p:cNvPr>
          <p:cNvCxnSpPr>
            <a:cxnSpLocks/>
          </p:cNvCxnSpPr>
          <p:nvPr userDrawn="1"/>
        </p:nvCxnSpPr>
        <p:spPr>
          <a:xfrm flipV="1">
            <a:off x="912448" y="-558266"/>
            <a:ext cx="0" cy="4727448"/>
          </a:xfrm>
          <a:prstGeom prst="line">
            <a:avLst/>
          </a:prstGeom>
          <a:ln w="127000">
            <a:solidFill>
              <a:srgbClr val="C92136"/>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B688D38-3E3E-98A2-916D-CE3DBC928A9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711663" y="378192"/>
            <a:ext cx="1912677" cy="543265"/>
          </a:xfrm>
          <a:prstGeom prst="rect">
            <a:avLst/>
          </a:prstGeom>
        </p:spPr>
      </p:pic>
      <p:sp>
        <p:nvSpPr>
          <p:cNvPr id="11" name="TextBox 10">
            <a:extLst>
              <a:ext uri="{FF2B5EF4-FFF2-40B4-BE49-F238E27FC236}">
                <a16:creationId xmlns:a16="http://schemas.microsoft.com/office/drawing/2014/main" id="{3792C4E1-CA3C-BE4B-A9BA-E62C792EE9AF}"/>
              </a:ext>
            </a:extLst>
          </p:cNvPr>
          <p:cNvSpPr txBox="1"/>
          <p:nvPr userDrawn="1"/>
        </p:nvSpPr>
        <p:spPr>
          <a:xfrm>
            <a:off x="8289524" y="6402456"/>
            <a:ext cx="3431356" cy="338554"/>
          </a:xfrm>
          <a:prstGeom prst="rect">
            <a:avLst/>
          </a:prstGeom>
          <a:noFill/>
        </p:spPr>
        <p:txBody>
          <a:bodyPr wrap="square" rtlCol="0">
            <a:spAutoFit/>
          </a:bodyPr>
          <a:lstStyle/>
          <a:p>
            <a:r>
              <a:rPr lang="en-US" sz="1600" b="1">
                <a:solidFill>
                  <a:schemeClr val="bg1"/>
                </a:solidFill>
                <a:latin typeface="Derailed" panose="020B0503030101060003" pitchFamily="34" charset="77"/>
              </a:rPr>
              <a:t>   From Newcastle. For the world.</a:t>
            </a:r>
          </a:p>
        </p:txBody>
      </p:sp>
      <p:pic>
        <p:nvPicPr>
          <p:cNvPr id="12" name="Graphic 11">
            <a:extLst>
              <a:ext uri="{FF2B5EF4-FFF2-40B4-BE49-F238E27FC236}">
                <a16:creationId xmlns:a16="http://schemas.microsoft.com/office/drawing/2014/main" id="{5EC53B4B-19F5-5EA5-5BB0-CF960476889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04804" y="1133422"/>
            <a:ext cx="8519068" cy="6021401"/>
          </a:xfrm>
          <a:prstGeom prst="rect">
            <a:avLst/>
          </a:prstGeom>
        </p:spPr>
      </p:pic>
      <p:sp>
        <p:nvSpPr>
          <p:cNvPr id="3" name="Date Placeholder 3">
            <a:extLst>
              <a:ext uri="{FF2B5EF4-FFF2-40B4-BE49-F238E27FC236}">
                <a16:creationId xmlns:a16="http://schemas.microsoft.com/office/drawing/2014/main" id="{E46D611D-AED8-9F9B-BEE3-7A87D0FD03B3}"/>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13" name="Footer Placeholder 4">
            <a:extLst>
              <a:ext uri="{FF2B5EF4-FFF2-40B4-BE49-F238E27FC236}">
                <a16:creationId xmlns:a16="http://schemas.microsoft.com/office/drawing/2014/main" id="{B969741B-DBD9-15D8-A5D7-5A5B90624C88}"/>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dirty="0"/>
          </a:p>
        </p:txBody>
      </p:sp>
      <p:sp>
        <p:nvSpPr>
          <p:cNvPr id="14" name="Slide Number Placeholder 5">
            <a:extLst>
              <a:ext uri="{FF2B5EF4-FFF2-40B4-BE49-F238E27FC236}">
                <a16:creationId xmlns:a16="http://schemas.microsoft.com/office/drawing/2014/main" id="{F26668BE-85C6-CF41-520F-167CBB57A61A}"/>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Tree>
    <p:extLst>
      <p:ext uri="{BB962C8B-B14F-4D97-AF65-F5344CB8AC3E}">
        <p14:creationId xmlns:p14="http://schemas.microsoft.com/office/powerpoint/2010/main" val="30977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08333E-7 -4.44444E-6 L 2.08333E-7 -0.70393 " pathEditMode="relative" rAng="0" ptsTypes="AA">
                                      <p:cBhvr>
                                        <p:cTn id="6" dur="3000" spd="-100000" fill="hold"/>
                                        <p:tgtEl>
                                          <p:spTgt spid="8"/>
                                        </p:tgtEl>
                                        <p:attrNameLst>
                                          <p:attrName>ppt_x</p:attrName>
                                          <p:attrName>ppt_y</p:attrName>
                                        </p:attrNameLst>
                                      </p:cBhvr>
                                      <p:rCtr x="0" y="-35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ection Header City">
    <p:bg>
      <p:bgRef idx="1001">
        <a:schemeClr val="bg1"/>
      </p:bgRef>
    </p:bg>
    <p:spTree>
      <p:nvGrpSpPr>
        <p:cNvPr id="1" name=""/>
        <p:cNvGrpSpPr/>
        <p:nvPr/>
      </p:nvGrpSpPr>
      <p:grpSpPr>
        <a:xfrm>
          <a:off x="0" y="0"/>
          <a:ext cx="0" cy="0"/>
          <a:chOff x="0" y="0"/>
          <a:chExt cx="0" cy="0"/>
        </a:xfrm>
      </p:grpSpPr>
      <p:pic>
        <p:nvPicPr>
          <p:cNvPr id="3" name="Picture 2" descr="Newcastle Cityscape">
            <a:extLst>
              <a:ext uri="{FF2B5EF4-FFF2-40B4-BE49-F238E27FC236}">
                <a16:creationId xmlns:a16="http://schemas.microsoft.com/office/drawing/2014/main" id="{EF99EB38-6334-A0DC-181B-3A9705D842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CC33804A-E475-4620-90BA-14C7236A9E30}"/>
              </a:ext>
            </a:extLst>
          </p:cNvPr>
          <p:cNvSpPr>
            <a:spLocks noGrp="1" noRot="1" noMove="1" noResize="1" noEditPoints="1" noAdjustHandles="1" noChangeArrowheads="1" noChangeShapeType="1"/>
          </p:cNvSpPr>
          <p:nvPr userDrawn="1"/>
        </p:nvSpPr>
        <p:spPr>
          <a:xfrm>
            <a:off x="0" y="6294704"/>
            <a:ext cx="12192000" cy="574476"/>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pic>
        <p:nvPicPr>
          <p:cNvPr id="9" name="Picture 8">
            <a:extLst>
              <a:ext uri="{FF2B5EF4-FFF2-40B4-BE49-F238E27FC236}">
                <a16:creationId xmlns:a16="http://schemas.microsoft.com/office/drawing/2014/main" id="{5B688D38-3E3E-98A2-916D-CE3DBC928A9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711663" y="378192"/>
            <a:ext cx="1912677" cy="543265"/>
          </a:xfrm>
          <a:prstGeom prst="rect">
            <a:avLst/>
          </a:prstGeom>
        </p:spPr>
      </p:pic>
      <p:sp>
        <p:nvSpPr>
          <p:cNvPr id="11" name="TextBox 10">
            <a:extLst>
              <a:ext uri="{FF2B5EF4-FFF2-40B4-BE49-F238E27FC236}">
                <a16:creationId xmlns:a16="http://schemas.microsoft.com/office/drawing/2014/main" id="{3792C4E1-CA3C-BE4B-A9BA-E62C792EE9AF}"/>
              </a:ext>
            </a:extLst>
          </p:cNvPr>
          <p:cNvSpPr txBox="1"/>
          <p:nvPr userDrawn="1"/>
        </p:nvSpPr>
        <p:spPr>
          <a:xfrm>
            <a:off x="8289524" y="6402456"/>
            <a:ext cx="3431356" cy="338554"/>
          </a:xfrm>
          <a:prstGeom prst="rect">
            <a:avLst/>
          </a:prstGeom>
          <a:noFill/>
        </p:spPr>
        <p:txBody>
          <a:bodyPr wrap="square" rtlCol="0">
            <a:spAutoFit/>
          </a:bodyPr>
          <a:lstStyle/>
          <a:p>
            <a:r>
              <a:rPr lang="en-US" sz="1600" b="1" dirty="0">
                <a:solidFill>
                  <a:schemeClr val="bg1"/>
                </a:solidFill>
                <a:latin typeface="Derailed" panose="020B0503030101060003" pitchFamily="34" charset="77"/>
              </a:rPr>
              <a:t>   From Newcastle. For the world.</a:t>
            </a:r>
          </a:p>
        </p:txBody>
      </p:sp>
      <p:sp>
        <p:nvSpPr>
          <p:cNvPr id="12" name="Date Placeholder 3">
            <a:extLst>
              <a:ext uri="{FF2B5EF4-FFF2-40B4-BE49-F238E27FC236}">
                <a16:creationId xmlns:a16="http://schemas.microsoft.com/office/drawing/2014/main" id="{73BD4321-1B21-C4D5-5232-2B7A774EDC62}"/>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15" name="Footer Placeholder 4">
            <a:extLst>
              <a:ext uri="{FF2B5EF4-FFF2-40B4-BE49-F238E27FC236}">
                <a16:creationId xmlns:a16="http://schemas.microsoft.com/office/drawing/2014/main" id="{574AE7ED-1099-210F-EF49-C4B8AEB7EBFC}"/>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dirty="0"/>
          </a:p>
        </p:txBody>
      </p:sp>
      <p:sp>
        <p:nvSpPr>
          <p:cNvPr id="16" name="Slide Number Placeholder 5">
            <a:extLst>
              <a:ext uri="{FF2B5EF4-FFF2-40B4-BE49-F238E27FC236}">
                <a16:creationId xmlns:a16="http://schemas.microsoft.com/office/drawing/2014/main" id="{EFFA8343-644D-B8C7-5190-667D05F96B7E}"/>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
        <p:nvSpPr>
          <p:cNvPr id="4" name="Rectangle 3">
            <a:extLst>
              <a:ext uri="{FF2B5EF4-FFF2-40B4-BE49-F238E27FC236}">
                <a16:creationId xmlns:a16="http://schemas.microsoft.com/office/drawing/2014/main" id="{ABB1AF48-2F0E-8C4E-6AEA-84D8333E10C5}"/>
              </a:ext>
            </a:extLst>
          </p:cNvPr>
          <p:cNvSpPr>
            <a:spLocks/>
          </p:cNvSpPr>
          <p:nvPr userDrawn="1"/>
        </p:nvSpPr>
        <p:spPr>
          <a:xfrm>
            <a:off x="0" y="2524382"/>
            <a:ext cx="8463065" cy="2232250"/>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sp>
        <p:nvSpPr>
          <p:cNvPr id="5" name="Title 1">
            <a:extLst>
              <a:ext uri="{FF2B5EF4-FFF2-40B4-BE49-F238E27FC236}">
                <a16:creationId xmlns:a16="http://schemas.microsoft.com/office/drawing/2014/main" id="{9ABBF230-7B92-F0B2-DD5A-EA0E1FD1F3D3}"/>
              </a:ext>
            </a:extLst>
          </p:cNvPr>
          <p:cNvSpPr>
            <a:spLocks noGrp="1"/>
          </p:cNvSpPr>
          <p:nvPr>
            <p:ph type="ctrTitle"/>
          </p:nvPr>
        </p:nvSpPr>
        <p:spPr>
          <a:xfrm>
            <a:off x="1523998" y="2986391"/>
            <a:ext cx="6686144" cy="1328281"/>
          </a:xfrm>
          <a:prstGeom prst="rect">
            <a:avLst/>
          </a:prstGeom>
        </p:spPr>
        <p:txBody>
          <a:bodyPr anchor="b">
            <a:normAutofit/>
          </a:bodyPr>
          <a:lstStyle>
            <a:lvl1pPr algn="l">
              <a:defRPr sz="4000">
                <a:solidFill>
                  <a:schemeClr val="bg1"/>
                </a:solidFill>
              </a:defRPr>
            </a:lvl1pPr>
          </a:lstStyle>
          <a:p>
            <a:r>
              <a:rPr lang="en-US" dirty="0"/>
              <a:t>Click to edit Master title style</a:t>
            </a:r>
            <a:endParaRPr lang="en-GB" dirty="0"/>
          </a:p>
        </p:txBody>
      </p:sp>
      <p:cxnSp>
        <p:nvCxnSpPr>
          <p:cNvPr id="6" name="Straight Connector 5">
            <a:extLst>
              <a:ext uri="{FF2B5EF4-FFF2-40B4-BE49-F238E27FC236}">
                <a16:creationId xmlns:a16="http://schemas.microsoft.com/office/drawing/2014/main" id="{4C266846-0A38-02D3-AECA-6C42BCF8E948}"/>
              </a:ext>
            </a:extLst>
          </p:cNvPr>
          <p:cNvCxnSpPr>
            <a:cxnSpLocks/>
          </p:cNvCxnSpPr>
          <p:nvPr userDrawn="1"/>
        </p:nvCxnSpPr>
        <p:spPr>
          <a:xfrm flipV="1">
            <a:off x="912448" y="-4722868"/>
            <a:ext cx="0" cy="4727448"/>
          </a:xfrm>
          <a:prstGeom prst="line">
            <a:avLst/>
          </a:prstGeom>
          <a:ln w="127000">
            <a:solidFill>
              <a:srgbClr val="C92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63979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4.79167E-6 2.96296E-6 L -0.69415 -0.00209 " pathEditMode="relative" rAng="0" ptsTypes="AA">
                                      <p:cBhvr>
                                        <p:cTn id="6" dur="3000" spd="-100000" fill="hold"/>
                                        <p:tgtEl>
                                          <p:spTgt spid="4"/>
                                        </p:tgtEl>
                                        <p:attrNameLst>
                                          <p:attrName>ppt_x</p:attrName>
                                          <p:attrName>ppt_y</p:attrName>
                                        </p:attrNameLst>
                                      </p:cBhvr>
                                      <p:rCtr x="-34701" y="-116"/>
                                    </p:animMotion>
                                  </p:childTnLst>
                                </p:cTn>
                              </p:par>
                              <p:par>
                                <p:cTn id="7" presetID="42" presetClass="path" presetSubtype="0" accel="50000" decel="50000" fill="hold" grpId="0" nodeType="withEffect">
                                  <p:stCondLst>
                                    <p:cond delay="0"/>
                                  </p:stCondLst>
                                  <p:childTnLst>
                                    <p:animMotion origin="layout" path="M 4.79167E-6 2.96296E-6 L -0.69415 -0.00209 " pathEditMode="relative" rAng="0" ptsTypes="AA">
                                      <p:cBhvr>
                                        <p:cTn id="8" dur="3000" spd="-100000" fill="hold"/>
                                        <p:tgtEl>
                                          <p:spTgt spid="5"/>
                                        </p:tgtEl>
                                        <p:attrNameLst>
                                          <p:attrName>ppt_x</p:attrName>
                                          <p:attrName>ppt_y</p:attrName>
                                        </p:attrNameLst>
                                      </p:cBhvr>
                                      <p:rCtr x="-34701" y="-116"/>
                                    </p:animMotion>
                                  </p:childTnLst>
                                </p:cTn>
                              </p:par>
                            </p:childTnLst>
                          </p:cTn>
                        </p:par>
                        <p:par>
                          <p:cTn id="9" fill="hold">
                            <p:stCondLst>
                              <p:cond delay="3000"/>
                            </p:stCondLst>
                            <p:childTnLst>
                              <p:par>
                                <p:cTn id="10" presetID="42" presetClass="path" presetSubtype="0" accel="50000" decel="50000" fill="hold" nodeType="afterEffect">
                                  <p:stCondLst>
                                    <p:cond delay="0"/>
                                  </p:stCondLst>
                                  <p:childTnLst>
                                    <p:animMotion origin="layout" path="M 0.00078 -0.00533 L -0.00065 0.60671 " pathEditMode="relative" rAng="0" ptsTypes="AA">
                                      <p:cBhvr>
                                        <p:cTn id="11" dur="2000" fill="hold"/>
                                        <p:tgtEl>
                                          <p:spTgt spid="6"/>
                                        </p:tgtEl>
                                        <p:attrNameLst>
                                          <p:attrName>ppt_x</p:attrName>
                                          <p:attrName>ppt_y</p:attrName>
                                        </p:attrNameLst>
                                      </p:cBhvr>
                                      <p:rCtr x="-78" y="306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Arches">
    <p:bg>
      <p:bgRef idx="1001">
        <a:schemeClr val="bg1"/>
      </p:bgRef>
    </p:bg>
    <p:spTree>
      <p:nvGrpSpPr>
        <p:cNvPr id="1" name=""/>
        <p:cNvGrpSpPr/>
        <p:nvPr/>
      </p:nvGrpSpPr>
      <p:grpSpPr>
        <a:xfrm>
          <a:off x="0" y="0"/>
          <a:ext cx="0" cy="0"/>
          <a:chOff x="0" y="0"/>
          <a:chExt cx="0" cy="0"/>
        </a:xfrm>
      </p:grpSpPr>
      <p:pic>
        <p:nvPicPr>
          <p:cNvPr id="6" name="Picture 5" descr="Newcastle University Arches">
            <a:extLst>
              <a:ext uri="{FF2B5EF4-FFF2-40B4-BE49-F238E27FC236}">
                <a16:creationId xmlns:a16="http://schemas.microsoft.com/office/drawing/2014/main" id="{117474B9-0808-A6D3-4A0C-CB3134BE20C7}"/>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23F43331-0AC2-0402-DF42-8DA9534DC48E}"/>
              </a:ext>
            </a:extLst>
          </p:cNvPr>
          <p:cNvSpPr>
            <a:spLocks/>
          </p:cNvSpPr>
          <p:nvPr userDrawn="1"/>
        </p:nvSpPr>
        <p:spPr>
          <a:xfrm>
            <a:off x="0" y="2524382"/>
            <a:ext cx="8463065" cy="2232250"/>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sp>
        <p:nvSpPr>
          <p:cNvPr id="10" name="Rectangle 9">
            <a:extLst>
              <a:ext uri="{FF2B5EF4-FFF2-40B4-BE49-F238E27FC236}">
                <a16:creationId xmlns:a16="http://schemas.microsoft.com/office/drawing/2014/main" id="{CC33804A-E475-4620-90BA-14C7236A9E30}"/>
              </a:ext>
            </a:extLst>
          </p:cNvPr>
          <p:cNvSpPr>
            <a:spLocks noGrp="1" noRot="1" noMove="1" noResize="1" noEditPoints="1" noAdjustHandles="1" noChangeArrowheads="1" noChangeShapeType="1"/>
          </p:cNvSpPr>
          <p:nvPr userDrawn="1"/>
        </p:nvSpPr>
        <p:spPr>
          <a:xfrm>
            <a:off x="0" y="6294704"/>
            <a:ext cx="12192000" cy="574476"/>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sp>
        <p:nvSpPr>
          <p:cNvPr id="2" name="Title 1">
            <a:extLst>
              <a:ext uri="{FF2B5EF4-FFF2-40B4-BE49-F238E27FC236}">
                <a16:creationId xmlns:a16="http://schemas.microsoft.com/office/drawing/2014/main" id="{336C9D99-1ADC-64D8-DC9D-FA1FF5D9BD0A}"/>
              </a:ext>
            </a:extLst>
          </p:cNvPr>
          <p:cNvSpPr>
            <a:spLocks noGrp="1"/>
          </p:cNvSpPr>
          <p:nvPr>
            <p:ph type="ctrTitle"/>
          </p:nvPr>
        </p:nvSpPr>
        <p:spPr>
          <a:xfrm>
            <a:off x="1523998" y="2986391"/>
            <a:ext cx="6686144" cy="1328281"/>
          </a:xfrm>
          <a:prstGeom prst="rect">
            <a:avLst/>
          </a:prstGeom>
        </p:spPr>
        <p:txBody>
          <a:bodyPr anchor="b">
            <a:normAutofit/>
          </a:bodyPr>
          <a:lstStyle>
            <a:lvl1pPr algn="l">
              <a:defRPr sz="4000">
                <a:solidFill>
                  <a:schemeClr val="bg1"/>
                </a:solidFill>
              </a:defRPr>
            </a:lvl1pPr>
          </a:lstStyle>
          <a:p>
            <a:r>
              <a:rPr lang="en-US" dirty="0"/>
              <a:t>Click to edit Master title style</a:t>
            </a:r>
            <a:endParaRPr lang="en-GB" dirty="0"/>
          </a:p>
        </p:txBody>
      </p:sp>
      <p:pic>
        <p:nvPicPr>
          <p:cNvPr id="9" name="Picture 8">
            <a:extLst>
              <a:ext uri="{FF2B5EF4-FFF2-40B4-BE49-F238E27FC236}">
                <a16:creationId xmlns:a16="http://schemas.microsoft.com/office/drawing/2014/main" id="{5B688D38-3E3E-98A2-916D-CE3DBC928A9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711663" y="378192"/>
            <a:ext cx="1912677" cy="543265"/>
          </a:xfrm>
          <a:prstGeom prst="rect">
            <a:avLst/>
          </a:prstGeom>
        </p:spPr>
      </p:pic>
      <p:sp>
        <p:nvSpPr>
          <p:cNvPr id="11" name="TextBox 10">
            <a:extLst>
              <a:ext uri="{FF2B5EF4-FFF2-40B4-BE49-F238E27FC236}">
                <a16:creationId xmlns:a16="http://schemas.microsoft.com/office/drawing/2014/main" id="{3792C4E1-CA3C-BE4B-A9BA-E62C792EE9AF}"/>
              </a:ext>
            </a:extLst>
          </p:cNvPr>
          <p:cNvSpPr txBox="1"/>
          <p:nvPr userDrawn="1"/>
        </p:nvSpPr>
        <p:spPr>
          <a:xfrm>
            <a:off x="8289524" y="6402456"/>
            <a:ext cx="3431356" cy="338554"/>
          </a:xfrm>
          <a:prstGeom prst="rect">
            <a:avLst/>
          </a:prstGeom>
          <a:noFill/>
        </p:spPr>
        <p:txBody>
          <a:bodyPr wrap="square" rtlCol="0">
            <a:spAutoFit/>
          </a:bodyPr>
          <a:lstStyle/>
          <a:p>
            <a:r>
              <a:rPr lang="en-US" sz="1600" b="1">
                <a:solidFill>
                  <a:schemeClr val="bg1"/>
                </a:solidFill>
                <a:latin typeface="Derailed" panose="020B0503030101060003" pitchFamily="34" charset="77"/>
              </a:rPr>
              <a:t>   From Newcastle. For the world.</a:t>
            </a:r>
          </a:p>
        </p:txBody>
      </p:sp>
      <p:sp>
        <p:nvSpPr>
          <p:cNvPr id="3" name="Date Placeholder 3">
            <a:extLst>
              <a:ext uri="{FF2B5EF4-FFF2-40B4-BE49-F238E27FC236}">
                <a16:creationId xmlns:a16="http://schemas.microsoft.com/office/drawing/2014/main" id="{D0842B96-B5FE-1E35-CBEA-91472EF08373}"/>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12" name="Footer Placeholder 4">
            <a:extLst>
              <a:ext uri="{FF2B5EF4-FFF2-40B4-BE49-F238E27FC236}">
                <a16:creationId xmlns:a16="http://schemas.microsoft.com/office/drawing/2014/main" id="{8CC5A30D-E0CD-8A88-10A5-24D332949805}"/>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dirty="0"/>
          </a:p>
        </p:txBody>
      </p:sp>
      <p:sp>
        <p:nvSpPr>
          <p:cNvPr id="13" name="Slide Number Placeholder 5">
            <a:extLst>
              <a:ext uri="{FF2B5EF4-FFF2-40B4-BE49-F238E27FC236}">
                <a16:creationId xmlns:a16="http://schemas.microsoft.com/office/drawing/2014/main" id="{8B6168C0-63B7-4C4B-F94F-092E8F737D7D}"/>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cxnSp>
        <p:nvCxnSpPr>
          <p:cNvPr id="16" name="Straight Connector 15">
            <a:extLst>
              <a:ext uri="{FF2B5EF4-FFF2-40B4-BE49-F238E27FC236}">
                <a16:creationId xmlns:a16="http://schemas.microsoft.com/office/drawing/2014/main" id="{0054636D-B9F2-D1BB-38B8-113E6628E5F3}"/>
              </a:ext>
            </a:extLst>
          </p:cNvPr>
          <p:cNvCxnSpPr>
            <a:cxnSpLocks/>
          </p:cNvCxnSpPr>
          <p:nvPr userDrawn="1"/>
        </p:nvCxnSpPr>
        <p:spPr>
          <a:xfrm flipV="1">
            <a:off x="912448" y="-4722868"/>
            <a:ext cx="0" cy="4727448"/>
          </a:xfrm>
          <a:prstGeom prst="line">
            <a:avLst/>
          </a:prstGeom>
          <a:ln w="127000">
            <a:solidFill>
              <a:srgbClr val="C92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63679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4.79167E-6 2.96296E-6 L -0.69415 -0.00209 " pathEditMode="relative" rAng="0" ptsTypes="AA">
                                      <p:cBhvr>
                                        <p:cTn id="6" dur="3000" spd="-100000" fill="hold"/>
                                        <p:tgtEl>
                                          <p:spTgt spid="14"/>
                                        </p:tgtEl>
                                        <p:attrNameLst>
                                          <p:attrName>ppt_x</p:attrName>
                                          <p:attrName>ppt_y</p:attrName>
                                        </p:attrNameLst>
                                      </p:cBhvr>
                                      <p:rCtr x="-34701" y="-116"/>
                                    </p:animMotion>
                                  </p:childTnLst>
                                </p:cTn>
                              </p:par>
                              <p:par>
                                <p:cTn id="7" presetID="42" presetClass="path" presetSubtype="0" accel="50000" decel="50000" fill="hold" grpId="0" nodeType="withEffect">
                                  <p:stCondLst>
                                    <p:cond delay="0"/>
                                  </p:stCondLst>
                                  <p:childTnLst>
                                    <p:animMotion origin="layout" path="M 4.79167E-6 2.96296E-6 L -0.69415 -0.00209 " pathEditMode="relative" rAng="0" ptsTypes="AA">
                                      <p:cBhvr>
                                        <p:cTn id="8" dur="3000" spd="-100000" fill="hold"/>
                                        <p:tgtEl>
                                          <p:spTgt spid="2"/>
                                        </p:tgtEl>
                                        <p:attrNameLst>
                                          <p:attrName>ppt_x</p:attrName>
                                          <p:attrName>ppt_y</p:attrName>
                                        </p:attrNameLst>
                                      </p:cBhvr>
                                      <p:rCtr x="-34701" y="-116"/>
                                    </p:animMotion>
                                  </p:childTnLst>
                                </p:cTn>
                              </p:par>
                            </p:childTnLst>
                          </p:cTn>
                        </p:par>
                        <p:par>
                          <p:cTn id="9" fill="hold">
                            <p:stCondLst>
                              <p:cond delay="3000"/>
                            </p:stCondLst>
                            <p:childTnLst>
                              <p:par>
                                <p:cTn id="10" presetID="42" presetClass="path" presetSubtype="0" accel="50000" decel="50000" fill="hold" nodeType="afterEffect">
                                  <p:stCondLst>
                                    <p:cond delay="0"/>
                                  </p:stCondLst>
                                  <p:childTnLst>
                                    <p:animMotion origin="layout" path="M 0.00078 -0.00533 L -0.00065 0.60671 " pathEditMode="relative" rAng="0" ptsTypes="AA">
                                      <p:cBhvr>
                                        <p:cTn id="11" dur="2000" fill="hold"/>
                                        <p:tgtEl>
                                          <p:spTgt spid="16"/>
                                        </p:tgtEl>
                                        <p:attrNameLst>
                                          <p:attrName>ppt_x</p:attrName>
                                          <p:attrName>ppt_y</p:attrName>
                                        </p:attrNameLst>
                                      </p:cBhvr>
                                      <p:rCtr x="-78" y="306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Header King's Gate">
    <p:bg>
      <p:bgRef idx="1001">
        <a:schemeClr val="bg1"/>
      </p:bgRef>
    </p:bg>
    <p:spTree>
      <p:nvGrpSpPr>
        <p:cNvPr id="1" name=""/>
        <p:cNvGrpSpPr/>
        <p:nvPr/>
      </p:nvGrpSpPr>
      <p:grpSpPr>
        <a:xfrm>
          <a:off x="0" y="0"/>
          <a:ext cx="0" cy="0"/>
          <a:chOff x="0" y="0"/>
          <a:chExt cx="0" cy="0"/>
        </a:xfrm>
      </p:grpSpPr>
      <p:pic>
        <p:nvPicPr>
          <p:cNvPr id="5" name="Picture 4" descr="Newcastle University Arches">
            <a:extLst>
              <a:ext uri="{FF2B5EF4-FFF2-40B4-BE49-F238E27FC236}">
                <a16:creationId xmlns:a16="http://schemas.microsoft.com/office/drawing/2014/main" id="{129BD305-8596-6231-A4E1-BD67DC410A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CC33804A-E475-4620-90BA-14C7236A9E30}"/>
              </a:ext>
            </a:extLst>
          </p:cNvPr>
          <p:cNvSpPr>
            <a:spLocks noGrp="1" noRot="1" noMove="1" noResize="1" noEditPoints="1" noAdjustHandles="1" noChangeArrowheads="1" noChangeShapeType="1"/>
          </p:cNvSpPr>
          <p:nvPr userDrawn="1"/>
        </p:nvSpPr>
        <p:spPr>
          <a:xfrm>
            <a:off x="0" y="6294704"/>
            <a:ext cx="12192000" cy="574476"/>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pic>
        <p:nvPicPr>
          <p:cNvPr id="9" name="Picture 8">
            <a:extLst>
              <a:ext uri="{FF2B5EF4-FFF2-40B4-BE49-F238E27FC236}">
                <a16:creationId xmlns:a16="http://schemas.microsoft.com/office/drawing/2014/main" id="{5B688D38-3E3E-98A2-916D-CE3DBC928A9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711663" y="378192"/>
            <a:ext cx="1912677" cy="543265"/>
          </a:xfrm>
          <a:prstGeom prst="rect">
            <a:avLst/>
          </a:prstGeom>
        </p:spPr>
      </p:pic>
      <p:sp>
        <p:nvSpPr>
          <p:cNvPr id="11" name="TextBox 10">
            <a:extLst>
              <a:ext uri="{FF2B5EF4-FFF2-40B4-BE49-F238E27FC236}">
                <a16:creationId xmlns:a16="http://schemas.microsoft.com/office/drawing/2014/main" id="{3792C4E1-CA3C-BE4B-A9BA-E62C792EE9AF}"/>
              </a:ext>
            </a:extLst>
          </p:cNvPr>
          <p:cNvSpPr txBox="1"/>
          <p:nvPr userDrawn="1"/>
        </p:nvSpPr>
        <p:spPr>
          <a:xfrm>
            <a:off x="8289524" y="6402456"/>
            <a:ext cx="3431356" cy="338554"/>
          </a:xfrm>
          <a:prstGeom prst="rect">
            <a:avLst/>
          </a:prstGeom>
          <a:noFill/>
        </p:spPr>
        <p:txBody>
          <a:bodyPr wrap="square" rtlCol="0">
            <a:spAutoFit/>
          </a:bodyPr>
          <a:lstStyle/>
          <a:p>
            <a:r>
              <a:rPr lang="en-US" sz="1600" b="1">
                <a:solidFill>
                  <a:schemeClr val="bg1"/>
                </a:solidFill>
                <a:latin typeface="Derailed" panose="020B0503030101060003" pitchFamily="34" charset="77"/>
              </a:rPr>
              <a:t>   From Newcastle. For the world.</a:t>
            </a:r>
          </a:p>
        </p:txBody>
      </p:sp>
      <p:sp>
        <p:nvSpPr>
          <p:cNvPr id="7" name="Date Placeholder 3">
            <a:extLst>
              <a:ext uri="{FF2B5EF4-FFF2-40B4-BE49-F238E27FC236}">
                <a16:creationId xmlns:a16="http://schemas.microsoft.com/office/drawing/2014/main" id="{828D0930-8341-20BE-80CC-56D3871E14EE}"/>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13" name="Footer Placeholder 4">
            <a:extLst>
              <a:ext uri="{FF2B5EF4-FFF2-40B4-BE49-F238E27FC236}">
                <a16:creationId xmlns:a16="http://schemas.microsoft.com/office/drawing/2014/main" id="{1F38AFC6-19EC-D9A7-7C06-4EAFF378FD25}"/>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dirty="0"/>
          </a:p>
        </p:txBody>
      </p:sp>
      <p:sp>
        <p:nvSpPr>
          <p:cNvPr id="14" name="Slide Number Placeholder 5">
            <a:extLst>
              <a:ext uri="{FF2B5EF4-FFF2-40B4-BE49-F238E27FC236}">
                <a16:creationId xmlns:a16="http://schemas.microsoft.com/office/drawing/2014/main" id="{73536E95-67EE-DACF-3441-7F66F0DA37A0}"/>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
        <p:nvSpPr>
          <p:cNvPr id="3" name="Rectangle 2">
            <a:extLst>
              <a:ext uri="{FF2B5EF4-FFF2-40B4-BE49-F238E27FC236}">
                <a16:creationId xmlns:a16="http://schemas.microsoft.com/office/drawing/2014/main" id="{C8CF57F7-45DF-22F4-0A57-7398E20B1D74}"/>
              </a:ext>
            </a:extLst>
          </p:cNvPr>
          <p:cNvSpPr>
            <a:spLocks/>
          </p:cNvSpPr>
          <p:nvPr userDrawn="1"/>
        </p:nvSpPr>
        <p:spPr>
          <a:xfrm>
            <a:off x="0" y="2524382"/>
            <a:ext cx="8463065" cy="2232250"/>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sp>
        <p:nvSpPr>
          <p:cNvPr id="4" name="Title 1">
            <a:extLst>
              <a:ext uri="{FF2B5EF4-FFF2-40B4-BE49-F238E27FC236}">
                <a16:creationId xmlns:a16="http://schemas.microsoft.com/office/drawing/2014/main" id="{D3D7F13D-305A-FD31-F5CE-903B8290E3E5}"/>
              </a:ext>
            </a:extLst>
          </p:cNvPr>
          <p:cNvSpPr>
            <a:spLocks noGrp="1"/>
          </p:cNvSpPr>
          <p:nvPr>
            <p:ph type="ctrTitle"/>
          </p:nvPr>
        </p:nvSpPr>
        <p:spPr>
          <a:xfrm>
            <a:off x="1523998" y="2986391"/>
            <a:ext cx="6686144" cy="1328281"/>
          </a:xfrm>
          <a:prstGeom prst="rect">
            <a:avLst/>
          </a:prstGeom>
        </p:spPr>
        <p:txBody>
          <a:bodyPr anchor="b">
            <a:normAutofit/>
          </a:bodyPr>
          <a:lstStyle>
            <a:lvl1pPr algn="l">
              <a:defRPr sz="4000">
                <a:solidFill>
                  <a:schemeClr val="bg1"/>
                </a:solidFill>
              </a:defRPr>
            </a:lvl1pPr>
          </a:lstStyle>
          <a:p>
            <a:r>
              <a:rPr lang="en-US" dirty="0"/>
              <a:t>Click to edit Master title style</a:t>
            </a:r>
            <a:endParaRPr lang="en-GB" dirty="0"/>
          </a:p>
        </p:txBody>
      </p:sp>
      <p:cxnSp>
        <p:nvCxnSpPr>
          <p:cNvPr id="6" name="Straight Connector 5">
            <a:extLst>
              <a:ext uri="{FF2B5EF4-FFF2-40B4-BE49-F238E27FC236}">
                <a16:creationId xmlns:a16="http://schemas.microsoft.com/office/drawing/2014/main" id="{1D106751-B68E-56FB-B466-A6467A2BCB3D}"/>
              </a:ext>
            </a:extLst>
          </p:cNvPr>
          <p:cNvCxnSpPr>
            <a:cxnSpLocks/>
          </p:cNvCxnSpPr>
          <p:nvPr userDrawn="1"/>
        </p:nvCxnSpPr>
        <p:spPr>
          <a:xfrm flipV="1">
            <a:off x="912448" y="-4722868"/>
            <a:ext cx="0" cy="4727448"/>
          </a:xfrm>
          <a:prstGeom prst="line">
            <a:avLst/>
          </a:prstGeom>
          <a:ln w="127000">
            <a:solidFill>
              <a:srgbClr val="C92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31719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4.79167E-6 2.96296E-6 L -0.69415 -0.00209 " pathEditMode="relative" rAng="0" ptsTypes="AA">
                                      <p:cBhvr>
                                        <p:cTn id="6" dur="3000" spd="-100000" fill="hold"/>
                                        <p:tgtEl>
                                          <p:spTgt spid="3"/>
                                        </p:tgtEl>
                                        <p:attrNameLst>
                                          <p:attrName>ppt_x</p:attrName>
                                          <p:attrName>ppt_y</p:attrName>
                                        </p:attrNameLst>
                                      </p:cBhvr>
                                      <p:rCtr x="-34701" y="-116"/>
                                    </p:animMotion>
                                  </p:childTnLst>
                                </p:cTn>
                              </p:par>
                              <p:par>
                                <p:cTn id="7" presetID="42" presetClass="path" presetSubtype="0" accel="50000" decel="50000" fill="hold" grpId="0" nodeType="withEffect">
                                  <p:stCondLst>
                                    <p:cond delay="0"/>
                                  </p:stCondLst>
                                  <p:childTnLst>
                                    <p:animMotion origin="layout" path="M 4.79167E-6 2.96296E-6 L -0.69415 -0.00209 " pathEditMode="relative" rAng="0" ptsTypes="AA">
                                      <p:cBhvr>
                                        <p:cTn id="8" dur="3000" spd="-100000" fill="hold"/>
                                        <p:tgtEl>
                                          <p:spTgt spid="4"/>
                                        </p:tgtEl>
                                        <p:attrNameLst>
                                          <p:attrName>ppt_x</p:attrName>
                                          <p:attrName>ppt_y</p:attrName>
                                        </p:attrNameLst>
                                      </p:cBhvr>
                                      <p:rCtr x="-34701" y="-116"/>
                                    </p:animMotion>
                                  </p:childTnLst>
                                </p:cTn>
                              </p:par>
                            </p:childTnLst>
                          </p:cTn>
                        </p:par>
                        <p:par>
                          <p:cTn id="9" fill="hold">
                            <p:stCondLst>
                              <p:cond delay="3000"/>
                            </p:stCondLst>
                            <p:childTnLst>
                              <p:par>
                                <p:cTn id="10" presetID="42" presetClass="path" presetSubtype="0" accel="50000" decel="50000" fill="hold" nodeType="afterEffect">
                                  <p:stCondLst>
                                    <p:cond delay="0"/>
                                  </p:stCondLst>
                                  <p:childTnLst>
                                    <p:animMotion origin="layout" path="M 0.00078 -0.00533 L -0.00065 0.60671 " pathEditMode="relative" rAng="0" ptsTypes="AA">
                                      <p:cBhvr>
                                        <p:cTn id="11" dur="2000" fill="hold"/>
                                        <p:tgtEl>
                                          <p:spTgt spid="6"/>
                                        </p:tgtEl>
                                        <p:attrNameLst>
                                          <p:attrName>ppt_x</p:attrName>
                                          <p:attrName>ppt_y</p:attrName>
                                        </p:attrNameLst>
                                      </p:cBhvr>
                                      <p:rCtr x="-78" y="306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4284DB1-5ABC-F59D-7199-F9DF6F7177B1}"/>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6" name="Footer Placeholder 4">
            <a:extLst>
              <a:ext uri="{FF2B5EF4-FFF2-40B4-BE49-F238E27FC236}">
                <a16:creationId xmlns:a16="http://schemas.microsoft.com/office/drawing/2014/main" id="{DAB30656-7152-8FC6-FBE2-CA84F7BFC607}"/>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dirty="0"/>
          </a:p>
        </p:txBody>
      </p:sp>
      <p:sp>
        <p:nvSpPr>
          <p:cNvPr id="7" name="Slide Number Placeholder 5">
            <a:extLst>
              <a:ext uri="{FF2B5EF4-FFF2-40B4-BE49-F238E27FC236}">
                <a16:creationId xmlns:a16="http://schemas.microsoft.com/office/drawing/2014/main" id="{E9EC5824-14DA-A1DF-8052-D70371570992}"/>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Tree>
    <p:extLst>
      <p:ext uri="{BB962C8B-B14F-4D97-AF65-F5344CB8AC3E}">
        <p14:creationId xmlns:p14="http://schemas.microsoft.com/office/powerpoint/2010/main" val="8858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Title and Content">
    <p:spTree>
      <p:nvGrpSpPr>
        <p:cNvPr id="1" name=""/>
        <p:cNvGrpSpPr/>
        <p:nvPr/>
      </p:nvGrpSpPr>
      <p:grpSpPr>
        <a:xfrm>
          <a:off x="0" y="0"/>
          <a:ext cx="0" cy="0"/>
          <a:chOff x="0" y="0"/>
          <a:chExt cx="0" cy="0"/>
        </a:xfrm>
      </p:grpSpPr>
      <p:sp>
        <p:nvSpPr>
          <p:cNvPr id="15" name="Title Placeholder 25">
            <a:extLst>
              <a:ext uri="{FF2B5EF4-FFF2-40B4-BE49-F238E27FC236}">
                <a16:creationId xmlns:a16="http://schemas.microsoft.com/office/drawing/2014/main" id="{6108BDAC-53BD-C9D3-45E4-9954D1F7FC61}"/>
              </a:ext>
            </a:extLst>
          </p:cNvPr>
          <p:cNvSpPr>
            <a:spLocks noGrp="1"/>
          </p:cNvSpPr>
          <p:nvPr>
            <p:ph type="title"/>
          </p:nvPr>
        </p:nvSpPr>
        <p:spPr>
          <a:xfrm>
            <a:off x="520566" y="807030"/>
            <a:ext cx="10515600" cy="88365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8AFE1BCA-057F-6E1D-A798-7BA1A68F8A7B}"/>
              </a:ext>
            </a:extLst>
          </p:cNvPr>
          <p:cNvSpPr>
            <a:spLocks noGrp="1"/>
          </p:cNvSpPr>
          <p:nvPr>
            <p:ph sz="quarter" idx="10"/>
          </p:nvPr>
        </p:nvSpPr>
        <p:spPr>
          <a:xfrm>
            <a:off x="520701" y="1857374"/>
            <a:ext cx="11074670" cy="41935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3">
            <a:extLst>
              <a:ext uri="{FF2B5EF4-FFF2-40B4-BE49-F238E27FC236}">
                <a16:creationId xmlns:a16="http://schemas.microsoft.com/office/drawing/2014/main" id="{7670CF57-D16D-8515-14B1-03E6778D1372}"/>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5" name="Footer Placeholder 4">
            <a:extLst>
              <a:ext uri="{FF2B5EF4-FFF2-40B4-BE49-F238E27FC236}">
                <a16:creationId xmlns:a16="http://schemas.microsoft.com/office/drawing/2014/main" id="{8D3F9AD8-B58E-EE4F-3EB3-FD7F53F56D9E}"/>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dirty="0"/>
          </a:p>
        </p:txBody>
      </p:sp>
      <p:sp>
        <p:nvSpPr>
          <p:cNvPr id="6" name="Slide Number Placeholder 5">
            <a:extLst>
              <a:ext uri="{FF2B5EF4-FFF2-40B4-BE49-F238E27FC236}">
                <a16:creationId xmlns:a16="http://schemas.microsoft.com/office/drawing/2014/main" id="{04D48C7E-E8AC-CDE1-4233-3BC9E960C0DB}"/>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
        <p:nvSpPr>
          <p:cNvPr id="7" name="Text Placeholder 7">
            <a:extLst>
              <a:ext uri="{FF2B5EF4-FFF2-40B4-BE49-F238E27FC236}">
                <a16:creationId xmlns:a16="http://schemas.microsoft.com/office/drawing/2014/main" id="{15370308-87DB-F072-D5C9-25406B5AF881}"/>
              </a:ext>
            </a:extLst>
          </p:cNvPr>
          <p:cNvSpPr>
            <a:spLocks noGrp="1"/>
          </p:cNvSpPr>
          <p:nvPr>
            <p:ph type="body" sz="quarter" idx="17" hasCustomPrompt="1"/>
          </p:nvPr>
        </p:nvSpPr>
        <p:spPr>
          <a:xfrm>
            <a:off x="520571" y="186311"/>
            <a:ext cx="9045575" cy="422275"/>
          </a:xfrm>
        </p:spPr>
        <p:txBody>
          <a:bodyPr anchor="ctr">
            <a:noAutofit/>
          </a:bodyPr>
          <a:lstStyle>
            <a:lvl1pPr marL="0" indent="0">
              <a:buFont typeface="Arial" panose="020B0604020202020204" pitchFamily="34" charset="0"/>
              <a:buNone/>
              <a:defRPr sz="2400">
                <a:solidFill>
                  <a:schemeClr val="tx2"/>
                </a:solidFill>
                <a:latin typeface="Derailed Light" panose="020B0403030101060003" pitchFamily="34" charset="0"/>
              </a:defRPr>
            </a:lvl1pPr>
            <a:lvl2pPr marL="457205" indent="0">
              <a:buNone/>
              <a:defRPr/>
            </a:lvl2pPr>
            <a:lvl3pPr marL="914411" indent="0">
              <a:buNone/>
              <a:defRPr/>
            </a:lvl3pPr>
            <a:lvl4pPr marL="1371617" indent="0">
              <a:buNone/>
              <a:defRPr/>
            </a:lvl4pPr>
            <a:lvl5pPr marL="1828823" indent="0">
              <a:buNone/>
              <a:defRPr/>
            </a:lvl5pPr>
          </a:lstStyle>
          <a:p>
            <a:pPr lvl="0"/>
            <a:r>
              <a:rPr lang="en-US" dirty="0"/>
              <a:t>Presentation Name</a:t>
            </a:r>
            <a:endParaRPr lang="en-GB" dirty="0"/>
          </a:p>
        </p:txBody>
      </p:sp>
    </p:spTree>
    <p:extLst>
      <p:ext uri="{BB962C8B-B14F-4D97-AF65-F5344CB8AC3E}">
        <p14:creationId xmlns:p14="http://schemas.microsoft.com/office/powerpoint/2010/main" val="646324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427C8-D336-3940-8744-595B8C9D16EE}"/>
              </a:ext>
            </a:extLst>
          </p:cNvPr>
          <p:cNvSpPr>
            <a:spLocks noGrp="1"/>
          </p:cNvSpPr>
          <p:nvPr>
            <p:ph type="title"/>
          </p:nvPr>
        </p:nvSpPr>
        <p:spPr>
          <a:xfrm>
            <a:off x="543645" y="1241305"/>
            <a:ext cx="11118893" cy="497848"/>
          </a:xfrm>
        </p:spPr>
        <p:txBody>
          <a:bodyPr anchor="t" anchorCtr="0"/>
          <a:lstStyle>
            <a:lvl1pPr>
              <a:defRPr sz="2800">
                <a:solidFill>
                  <a:schemeClr val="tx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39064E8E-106B-4E40-A501-A63069B7C118}"/>
              </a:ext>
            </a:extLst>
          </p:cNvPr>
          <p:cNvSpPr>
            <a:spLocks noGrp="1"/>
          </p:cNvSpPr>
          <p:nvPr>
            <p:ph sz="half" idx="1"/>
          </p:nvPr>
        </p:nvSpPr>
        <p:spPr>
          <a:xfrm>
            <a:off x="515938" y="2040557"/>
            <a:ext cx="5181600" cy="3826164"/>
          </a:xfrm>
        </p:spPr>
        <p:txBody>
          <a:bodyPr/>
          <a:lstStyle>
            <a:lvl1pPr marL="141288" indent="-141288">
              <a:buFont typeface="Arial" panose="020B0604020202020204" pitchFamily="34" charset="0"/>
              <a:buChar char="•"/>
              <a:tabLst/>
              <a:defRPr>
                <a:solidFill>
                  <a:schemeClr val="tx1"/>
                </a:solidFill>
              </a:defRPr>
            </a:lvl1pPr>
            <a:lvl2pPr marL="288925" indent="-147638">
              <a:buFont typeface="System Font"/>
              <a:buChar char="–"/>
              <a:tabLst/>
              <a:defRPr>
                <a:solidFill>
                  <a:schemeClr val="tx1"/>
                </a:solidFill>
              </a:defRPr>
            </a:lvl2pPr>
            <a:lvl3pPr marL="141288" indent="-133350">
              <a:tabLst/>
              <a:defRPr sz="1200" b="1">
                <a:solidFill>
                  <a:schemeClr val="tx1"/>
                </a:solidFill>
              </a:defRPr>
            </a:lvl3pPr>
            <a:lvl4pPr marL="319088" indent="-142875">
              <a:tabLst/>
              <a:defRPr sz="1200">
                <a:solidFill>
                  <a:schemeClr val="tx1"/>
                </a:solidFill>
              </a:defRPr>
            </a:lvl4pPr>
            <a:lvl5pPr marL="363538" indent="-177800">
              <a:tabLst/>
              <a:defRPr sz="10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5361E7BD-8BB3-7646-8353-81631AD901E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18BB5BB-2881-3C44-B05C-9F33CBF1CD1F}"/>
              </a:ext>
            </a:extLst>
          </p:cNvPr>
          <p:cNvSpPr>
            <a:spLocks noGrp="1"/>
          </p:cNvSpPr>
          <p:nvPr>
            <p:ph type="sldNum" sz="quarter" idx="12"/>
          </p:nvPr>
        </p:nvSpPr>
        <p:spPr/>
        <p:txBody>
          <a:bodyPr/>
          <a:lstStyle/>
          <a:p>
            <a:fld id="{E5E7EA0D-6364-2B4A-8E45-9A79CD741A72}" type="slidenum">
              <a:rPr lang="en-GB" smtClean="0"/>
              <a:t>‹#›</a:t>
            </a:fld>
            <a:endParaRPr lang="en-GB" dirty="0"/>
          </a:p>
        </p:txBody>
      </p:sp>
      <p:sp>
        <p:nvSpPr>
          <p:cNvPr id="11" name="Text Placeholder 8">
            <a:extLst>
              <a:ext uri="{FF2B5EF4-FFF2-40B4-BE49-F238E27FC236}">
                <a16:creationId xmlns:a16="http://schemas.microsoft.com/office/drawing/2014/main" id="{E96968C5-7D14-46C2-950B-09F6E4A75F20}"/>
              </a:ext>
            </a:extLst>
          </p:cNvPr>
          <p:cNvSpPr>
            <a:spLocks noGrp="1"/>
          </p:cNvSpPr>
          <p:nvPr>
            <p:ph type="body" sz="quarter" idx="14" hasCustomPrompt="1"/>
          </p:nvPr>
        </p:nvSpPr>
        <p:spPr>
          <a:xfrm>
            <a:off x="506413" y="320675"/>
            <a:ext cx="8323139" cy="306388"/>
          </a:xfrm>
        </p:spPr>
        <p:txBody>
          <a:bodyPr/>
          <a:lstStyle>
            <a:lvl1pPr>
              <a:defRPr sz="2000">
                <a:solidFill>
                  <a:schemeClr val="tx2"/>
                </a:solidFill>
              </a:defRPr>
            </a:lvl1pPr>
          </a:lstStyle>
          <a:p>
            <a:pPr lvl="0"/>
            <a:r>
              <a:rPr lang="en-US" dirty="0"/>
              <a:t>Presentation name.</a:t>
            </a:r>
          </a:p>
        </p:txBody>
      </p:sp>
      <p:sp>
        <p:nvSpPr>
          <p:cNvPr id="13" name="Content Placeholder 2">
            <a:extLst>
              <a:ext uri="{FF2B5EF4-FFF2-40B4-BE49-F238E27FC236}">
                <a16:creationId xmlns:a16="http://schemas.microsoft.com/office/drawing/2014/main" id="{CB0D413D-F64B-A442-B3B2-4811F6349BFA}"/>
              </a:ext>
            </a:extLst>
          </p:cNvPr>
          <p:cNvSpPr>
            <a:spLocks noGrp="1"/>
          </p:cNvSpPr>
          <p:nvPr>
            <p:ph sz="half" idx="15"/>
          </p:nvPr>
        </p:nvSpPr>
        <p:spPr>
          <a:xfrm>
            <a:off x="6096000" y="2040557"/>
            <a:ext cx="5181600" cy="3826164"/>
          </a:xfrm>
        </p:spPr>
        <p:txBody>
          <a:bodyPr/>
          <a:lstStyle>
            <a:lvl1pPr marL="141288" indent="-141288">
              <a:buFont typeface="Arial" panose="020B0604020202020204" pitchFamily="34" charset="0"/>
              <a:buChar char="•"/>
              <a:tabLst/>
              <a:defRPr>
                <a:solidFill>
                  <a:schemeClr val="tx1"/>
                </a:solidFill>
              </a:defRPr>
            </a:lvl1pPr>
            <a:lvl2pPr marL="288925" indent="-147638">
              <a:buFont typeface="System Font"/>
              <a:buChar char="–"/>
              <a:tabLst/>
              <a:defRPr>
                <a:solidFill>
                  <a:schemeClr val="tx1"/>
                </a:solidFill>
              </a:defRPr>
            </a:lvl2pPr>
            <a:lvl3pPr marL="141288" indent="-133350">
              <a:tabLst/>
              <a:defRPr sz="1200" b="1">
                <a:solidFill>
                  <a:schemeClr val="tx1"/>
                </a:solidFill>
              </a:defRPr>
            </a:lvl3pPr>
            <a:lvl4pPr marL="319088" indent="-142875">
              <a:tabLst/>
              <a:defRPr sz="1200">
                <a:solidFill>
                  <a:schemeClr val="tx1"/>
                </a:solidFill>
              </a:defRPr>
            </a:lvl4pPr>
            <a:lvl5pPr marL="363538" indent="-177800">
              <a:tabLst/>
              <a:defRPr sz="10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365358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557D6-7A16-F24D-94C0-B75AF5D054C3}"/>
              </a:ext>
            </a:extLst>
          </p:cNvPr>
          <p:cNvSpPr>
            <a:spLocks noGrp="1"/>
          </p:cNvSpPr>
          <p:nvPr>
            <p:ph type="title"/>
          </p:nvPr>
        </p:nvSpPr>
        <p:spPr>
          <a:xfrm>
            <a:off x="506702" y="1079432"/>
            <a:ext cx="8319590" cy="730370"/>
          </a:xfrm>
        </p:spPr>
        <p:txBody>
          <a:bodyPr/>
          <a:lstStyle>
            <a:lvl1pPr>
              <a:defRPr>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36E8022-3A5C-BE46-8730-1CBF69304EF4}"/>
              </a:ext>
            </a:extLst>
          </p:cNvPr>
          <p:cNvSpPr>
            <a:spLocks noGrp="1"/>
          </p:cNvSpPr>
          <p:nvPr>
            <p:ph idx="1"/>
          </p:nvPr>
        </p:nvSpPr>
        <p:spPr>
          <a:xfrm>
            <a:off x="509962" y="2012692"/>
            <a:ext cx="8319590" cy="4189412"/>
          </a:xfr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A074235-F314-6E45-A500-7AD3ED70AC99}"/>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14F9DB99-504E-1347-93DC-152EB0CAE36F}"/>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E5E7EA0D-6364-2B4A-8E45-9A79CD741A72}" type="slidenum">
              <a:rPr lang="en-GB" smtClean="0"/>
              <a:pPr/>
              <a:t>‹#›</a:t>
            </a:fld>
            <a:endParaRPr lang="en-GB"/>
          </a:p>
        </p:txBody>
      </p:sp>
      <p:sp>
        <p:nvSpPr>
          <p:cNvPr id="9" name="Text Placeholder 8">
            <a:extLst>
              <a:ext uri="{FF2B5EF4-FFF2-40B4-BE49-F238E27FC236}">
                <a16:creationId xmlns:a16="http://schemas.microsoft.com/office/drawing/2014/main" id="{9D5B7104-6B9A-4FF3-B209-F13FAE4BE065}"/>
              </a:ext>
            </a:extLst>
          </p:cNvPr>
          <p:cNvSpPr>
            <a:spLocks noGrp="1"/>
          </p:cNvSpPr>
          <p:nvPr>
            <p:ph type="body" sz="quarter" idx="13" hasCustomPrompt="1"/>
          </p:nvPr>
        </p:nvSpPr>
        <p:spPr>
          <a:xfrm>
            <a:off x="506413" y="320675"/>
            <a:ext cx="8323139" cy="306388"/>
          </a:xfrm>
        </p:spPr>
        <p:txBody>
          <a:bodyPr/>
          <a:lstStyle>
            <a:lvl1pPr>
              <a:defRPr sz="2000" b="1" i="0">
                <a:solidFill>
                  <a:schemeClr val="tx2"/>
                </a:solidFill>
                <a:latin typeface="Arial" panose="020B0604020202020204" pitchFamily="34" charset="0"/>
                <a:cs typeface="Arial" panose="020B0604020202020204" pitchFamily="34" charset="0"/>
              </a:defRPr>
            </a:lvl1pPr>
          </a:lstStyle>
          <a:p>
            <a:pPr lvl="0"/>
            <a:r>
              <a:rPr lang="en-US"/>
              <a:t>Presentation name.</a:t>
            </a:r>
          </a:p>
        </p:txBody>
      </p:sp>
    </p:spTree>
    <p:extLst>
      <p:ext uri="{BB962C8B-B14F-4D97-AF65-F5344CB8AC3E}">
        <p14:creationId xmlns:p14="http://schemas.microsoft.com/office/powerpoint/2010/main" val="6004365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E8FC94-969B-291D-92CD-18154A69FAF7}"/>
              </a:ext>
            </a:extLst>
          </p:cNvPr>
          <p:cNvSpPr>
            <a:spLocks noGrp="1"/>
          </p:cNvSpPr>
          <p:nvPr>
            <p:ph idx="1"/>
          </p:nvPr>
        </p:nvSpPr>
        <p:spPr>
          <a:xfrm>
            <a:off x="745603" y="1497878"/>
            <a:ext cx="10956402" cy="4679085"/>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0927689C-7576-034A-60BC-38A52944942E}"/>
              </a:ext>
            </a:extLst>
          </p:cNvPr>
          <p:cNvSpPr/>
          <p:nvPr userDrawn="1"/>
        </p:nvSpPr>
        <p:spPr>
          <a:xfrm>
            <a:off x="0" y="-22165"/>
            <a:ext cx="12191999" cy="111526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FBEF468-E7BA-FAE8-7DC4-63F211EBB2BF}"/>
              </a:ext>
            </a:extLst>
          </p:cNvPr>
          <p:cNvSpPr/>
          <p:nvPr userDrawn="1"/>
        </p:nvSpPr>
        <p:spPr>
          <a:xfrm>
            <a:off x="9448799" y="1022280"/>
            <a:ext cx="2743200" cy="76015"/>
          </a:xfrm>
          <a:prstGeom prst="rect">
            <a:avLst/>
          </a:prstGeom>
          <a:solidFill>
            <a:srgbClr val="6E7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2E045847-5B07-06E3-1C5B-5332C3662B08}"/>
              </a:ext>
            </a:extLst>
          </p:cNvPr>
          <p:cNvSpPr txBox="1">
            <a:spLocks/>
          </p:cNvSpPr>
          <p:nvPr userDrawn="1"/>
        </p:nvSpPr>
        <p:spPr>
          <a:xfrm>
            <a:off x="9529986" y="127381"/>
            <a:ext cx="3113931" cy="7871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700" b="1" dirty="0">
                <a:solidFill>
                  <a:schemeClr val="bg1"/>
                </a:solidFill>
                <a:latin typeface="Arial" panose="020B0604020202020204" pitchFamily="34" charset="0"/>
                <a:cs typeface="Arial" panose="020B0604020202020204" pitchFamily="34" charset="0"/>
              </a:rPr>
              <a:t>North East Devolution</a:t>
            </a:r>
          </a:p>
        </p:txBody>
      </p:sp>
      <p:sp>
        <p:nvSpPr>
          <p:cNvPr id="2" name="Title 1">
            <a:extLst>
              <a:ext uri="{FF2B5EF4-FFF2-40B4-BE49-F238E27FC236}">
                <a16:creationId xmlns:a16="http://schemas.microsoft.com/office/drawing/2014/main" id="{711077C4-C936-ED12-C301-1842B062EF8F}"/>
              </a:ext>
            </a:extLst>
          </p:cNvPr>
          <p:cNvSpPr>
            <a:spLocks noGrp="1"/>
          </p:cNvSpPr>
          <p:nvPr>
            <p:ph type="title"/>
          </p:nvPr>
        </p:nvSpPr>
        <p:spPr>
          <a:xfrm>
            <a:off x="745603" y="382612"/>
            <a:ext cx="10515600" cy="624775"/>
          </a:xfrm>
          <a:prstGeom prst="rect">
            <a:avLst/>
          </a:prstGeom>
        </p:spPr>
        <p:txBody>
          <a:bodyPr>
            <a:normAutofit/>
          </a:bodyPr>
          <a:lstStyle>
            <a:lvl1pPr>
              <a:defRPr sz="3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3613085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Lion">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829679-9942-77AF-4C6B-55AA077C5DC6}"/>
              </a:ext>
            </a:extLst>
          </p:cNvPr>
          <p:cNvSpPr/>
          <p:nvPr userDrawn="1"/>
        </p:nvSpPr>
        <p:spPr>
          <a:xfrm>
            <a:off x="0" y="0"/>
            <a:ext cx="12192000" cy="6858000"/>
          </a:xfrm>
          <a:prstGeom prst="rect">
            <a:avLst/>
          </a:prstGeom>
          <a:gradFill flip="none" rotWithShape="1">
            <a:gsLst>
              <a:gs pos="50000">
                <a:srgbClr val="004273"/>
              </a:gs>
              <a:gs pos="0">
                <a:srgbClr val="003050"/>
              </a:gs>
              <a:gs pos="100000">
                <a:srgbClr val="0091CE"/>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800"/>
          </a:p>
        </p:txBody>
      </p:sp>
      <p:sp>
        <p:nvSpPr>
          <p:cNvPr id="10" name="Rectangle 9">
            <a:extLst>
              <a:ext uri="{FF2B5EF4-FFF2-40B4-BE49-F238E27FC236}">
                <a16:creationId xmlns:a16="http://schemas.microsoft.com/office/drawing/2014/main" id="{CC33804A-E475-4620-90BA-14C7236A9E30}"/>
              </a:ext>
            </a:extLst>
          </p:cNvPr>
          <p:cNvSpPr>
            <a:spLocks noGrp="1" noRot="1" noMove="1" noResize="1" noEditPoints="1" noAdjustHandles="1" noChangeArrowheads="1" noChangeShapeType="1"/>
          </p:cNvSpPr>
          <p:nvPr userDrawn="1"/>
        </p:nvSpPr>
        <p:spPr>
          <a:xfrm>
            <a:off x="0" y="6294704"/>
            <a:ext cx="12192000" cy="574476"/>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sp>
        <p:nvSpPr>
          <p:cNvPr id="2" name="Title 1">
            <a:extLst>
              <a:ext uri="{FF2B5EF4-FFF2-40B4-BE49-F238E27FC236}">
                <a16:creationId xmlns:a16="http://schemas.microsoft.com/office/drawing/2014/main" id="{336C9D99-1ADC-64D8-DC9D-FA1FF5D9BD0A}"/>
              </a:ext>
            </a:extLst>
          </p:cNvPr>
          <p:cNvSpPr>
            <a:spLocks noGrp="1"/>
          </p:cNvSpPr>
          <p:nvPr>
            <p:ph type="ctrTitle"/>
          </p:nvPr>
        </p:nvSpPr>
        <p:spPr>
          <a:xfrm>
            <a:off x="1524000" y="1484313"/>
            <a:ext cx="9143996" cy="2387600"/>
          </a:xfrm>
          <a:prstGeom prst="rect">
            <a:avLst/>
          </a:prstGeom>
        </p:spPr>
        <p:txBody>
          <a:bodyPr anchor="b">
            <a:normAutofit/>
          </a:bodyPr>
          <a:lstStyle>
            <a:lvl1pPr algn="l">
              <a:defRPr sz="48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A82C5F-DE69-51CD-03F2-48A48F63F946}"/>
              </a:ext>
            </a:extLst>
          </p:cNvPr>
          <p:cNvSpPr>
            <a:spLocks noGrp="1"/>
          </p:cNvSpPr>
          <p:nvPr>
            <p:ph type="subTitle" idx="1"/>
          </p:nvPr>
        </p:nvSpPr>
        <p:spPr>
          <a:xfrm>
            <a:off x="1524001" y="3997888"/>
            <a:ext cx="5819774" cy="767661"/>
          </a:xfrm>
          <a:prstGeom prst="rect">
            <a:avLst/>
          </a:prstGeom>
        </p:spPr>
        <p:txBody>
          <a:bodyPr anchor="b">
            <a:normAutofit/>
          </a:bodyPr>
          <a:lstStyle>
            <a:lvl1pPr marL="0" indent="0" algn="l">
              <a:buNone/>
              <a:defRPr sz="1800">
                <a:solidFill>
                  <a:schemeClr val="bg1"/>
                </a:solidFill>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GB"/>
          </a:p>
        </p:txBody>
      </p:sp>
      <p:cxnSp>
        <p:nvCxnSpPr>
          <p:cNvPr id="8" name="Straight Connector 7">
            <a:extLst>
              <a:ext uri="{FF2B5EF4-FFF2-40B4-BE49-F238E27FC236}">
                <a16:creationId xmlns:a16="http://schemas.microsoft.com/office/drawing/2014/main" id="{FA82FD9D-1C0E-9822-A174-49DB57823D43}"/>
              </a:ext>
            </a:extLst>
          </p:cNvPr>
          <p:cNvCxnSpPr>
            <a:cxnSpLocks/>
          </p:cNvCxnSpPr>
          <p:nvPr userDrawn="1"/>
        </p:nvCxnSpPr>
        <p:spPr>
          <a:xfrm flipV="1">
            <a:off x="912448" y="0"/>
            <a:ext cx="0" cy="4727448"/>
          </a:xfrm>
          <a:prstGeom prst="line">
            <a:avLst/>
          </a:prstGeom>
          <a:ln w="127000">
            <a:solidFill>
              <a:srgbClr val="C92136"/>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B688D38-3E3E-98A2-916D-CE3DBC928A9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711663" y="378192"/>
            <a:ext cx="1912677" cy="543265"/>
          </a:xfrm>
          <a:prstGeom prst="rect">
            <a:avLst/>
          </a:prstGeom>
        </p:spPr>
      </p:pic>
      <p:sp>
        <p:nvSpPr>
          <p:cNvPr id="11" name="TextBox 10">
            <a:extLst>
              <a:ext uri="{FF2B5EF4-FFF2-40B4-BE49-F238E27FC236}">
                <a16:creationId xmlns:a16="http://schemas.microsoft.com/office/drawing/2014/main" id="{3792C4E1-CA3C-BE4B-A9BA-E62C792EE9AF}"/>
              </a:ext>
            </a:extLst>
          </p:cNvPr>
          <p:cNvSpPr txBox="1"/>
          <p:nvPr userDrawn="1"/>
        </p:nvSpPr>
        <p:spPr>
          <a:xfrm>
            <a:off x="8289524" y="6402456"/>
            <a:ext cx="3431356" cy="338554"/>
          </a:xfrm>
          <a:prstGeom prst="rect">
            <a:avLst/>
          </a:prstGeom>
          <a:noFill/>
        </p:spPr>
        <p:txBody>
          <a:bodyPr wrap="square" rtlCol="0">
            <a:spAutoFit/>
          </a:bodyPr>
          <a:lstStyle/>
          <a:p>
            <a:r>
              <a:rPr lang="en-US" sz="1600" b="1">
                <a:solidFill>
                  <a:schemeClr val="bg1"/>
                </a:solidFill>
                <a:latin typeface="Derailed" panose="020B0503030101060003" pitchFamily="34" charset="77"/>
              </a:rPr>
              <a:t>   From Newcastle. For the world.</a:t>
            </a:r>
          </a:p>
        </p:txBody>
      </p:sp>
      <p:pic>
        <p:nvPicPr>
          <p:cNvPr id="12" name="Graphic 11">
            <a:extLst>
              <a:ext uri="{FF2B5EF4-FFF2-40B4-BE49-F238E27FC236}">
                <a16:creationId xmlns:a16="http://schemas.microsoft.com/office/drawing/2014/main" id="{5EC53B4B-19F5-5EA5-5BB0-CF960476889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04804" y="1133422"/>
            <a:ext cx="8519068" cy="6021401"/>
          </a:xfrm>
          <a:prstGeom prst="rect">
            <a:avLst/>
          </a:prstGeom>
        </p:spPr>
      </p:pic>
      <p:sp>
        <p:nvSpPr>
          <p:cNvPr id="13" name="Date Placeholder 3">
            <a:extLst>
              <a:ext uri="{FF2B5EF4-FFF2-40B4-BE49-F238E27FC236}">
                <a16:creationId xmlns:a16="http://schemas.microsoft.com/office/drawing/2014/main" id="{53C654B7-6766-3D0F-0761-3DA493BE7262}"/>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a:p>
        </p:txBody>
      </p:sp>
      <p:sp>
        <p:nvSpPr>
          <p:cNvPr id="14" name="Footer Placeholder 4">
            <a:extLst>
              <a:ext uri="{FF2B5EF4-FFF2-40B4-BE49-F238E27FC236}">
                <a16:creationId xmlns:a16="http://schemas.microsoft.com/office/drawing/2014/main" id="{7C05CB58-6641-DEC5-AF57-2FBCD650A6E3}"/>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a:p>
        </p:txBody>
      </p:sp>
      <p:sp>
        <p:nvSpPr>
          <p:cNvPr id="15" name="Slide Number Placeholder 5">
            <a:extLst>
              <a:ext uri="{FF2B5EF4-FFF2-40B4-BE49-F238E27FC236}">
                <a16:creationId xmlns:a16="http://schemas.microsoft.com/office/drawing/2014/main" id="{3CFD1703-27C2-D68D-E30C-1A6C05735858}"/>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Tree>
    <p:extLst>
      <p:ext uri="{BB962C8B-B14F-4D97-AF65-F5344CB8AC3E}">
        <p14:creationId xmlns:p14="http://schemas.microsoft.com/office/powerpoint/2010/main" val="171352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08333E-7 4.07407E-6 L 2.08333E-7 -0.70394 " pathEditMode="relative" rAng="0" ptsTypes="AA">
                                      <p:cBhvr>
                                        <p:cTn id="6" dur="3000" spd="-100000" fill="hold"/>
                                        <p:tgtEl>
                                          <p:spTgt spid="8"/>
                                        </p:tgtEl>
                                        <p:attrNameLst>
                                          <p:attrName>ppt_x</p:attrName>
                                          <p:attrName>ppt_y</p:attrName>
                                        </p:attrNameLst>
                                      </p:cBhvr>
                                      <p:rCtr x="0" y="-35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Armstrong">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829679-9942-77AF-4C6B-55AA077C5DC6}"/>
              </a:ext>
            </a:extLst>
          </p:cNvPr>
          <p:cNvSpPr>
            <a:spLocks noGrp="1" noRot="1" noMove="1" noResize="1" noEditPoints="1" noAdjustHandles="1" noChangeArrowheads="1" noChangeShapeType="1"/>
          </p:cNvSpPr>
          <p:nvPr userDrawn="1"/>
        </p:nvSpPr>
        <p:spPr>
          <a:xfrm>
            <a:off x="0" y="0"/>
            <a:ext cx="12192000" cy="6858000"/>
          </a:xfrm>
          <a:prstGeom prst="rect">
            <a:avLst/>
          </a:prstGeom>
          <a:gradFill flip="none" rotWithShape="1">
            <a:gsLst>
              <a:gs pos="50000">
                <a:srgbClr val="004273"/>
              </a:gs>
              <a:gs pos="0">
                <a:srgbClr val="003050"/>
              </a:gs>
              <a:gs pos="100000">
                <a:srgbClr val="0091CE"/>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800"/>
          </a:p>
        </p:txBody>
      </p:sp>
      <p:pic>
        <p:nvPicPr>
          <p:cNvPr id="14" name="Picture 13" descr="Newcastle University Arches">
            <a:extLst>
              <a:ext uri="{FF2B5EF4-FFF2-40B4-BE49-F238E27FC236}">
                <a16:creationId xmlns:a16="http://schemas.microsoft.com/office/drawing/2014/main" id="{EFE9D616-BCA6-BC65-3F96-099C8F2A8E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12000" y="0"/>
            <a:ext cx="5080000" cy="6858000"/>
          </a:xfrm>
          <a:prstGeom prst="rect">
            <a:avLst/>
          </a:prstGeom>
        </p:spPr>
      </p:pic>
      <p:sp>
        <p:nvSpPr>
          <p:cNvPr id="10" name="Rectangle 9">
            <a:extLst>
              <a:ext uri="{FF2B5EF4-FFF2-40B4-BE49-F238E27FC236}">
                <a16:creationId xmlns:a16="http://schemas.microsoft.com/office/drawing/2014/main" id="{CC33804A-E475-4620-90BA-14C7236A9E30}"/>
              </a:ext>
            </a:extLst>
          </p:cNvPr>
          <p:cNvSpPr>
            <a:spLocks noGrp="1" noRot="1" noMove="1" noResize="1" noEditPoints="1" noAdjustHandles="1" noChangeArrowheads="1" noChangeShapeType="1"/>
          </p:cNvSpPr>
          <p:nvPr userDrawn="1"/>
        </p:nvSpPr>
        <p:spPr>
          <a:xfrm>
            <a:off x="0" y="6294704"/>
            <a:ext cx="12192000" cy="574476"/>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sp>
        <p:nvSpPr>
          <p:cNvPr id="2" name="Title 1">
            <a:extLst>
              <a:ext uri="{FF2B5EF4-FFF2-40B4-BE49-F238E27FC236}">
                <a16:creationId xmlns:a16="http://schemas.microsoft.com/office/drawing/2014/main" id="{336C9D99-1ADC-64D8-DC9D-FA1FF5D9BD0A}"/>
              </a:ext>
            </a:extLst>
          </p:cNvPr>
          <p:cNvSpPr>
            <a:spLocks noGrp="1"/>
          </p:cNvSpPr>
          <p:nvPr>
            <p:ph type="ctrTitle"/>
          </p:nvPr>
        </p:nvSpPr>
        <p:spPr>
          <a:xfrm>
            <a:off x="1524000" y="1484313"/>
            <a:ext cx="4799797" cy="2387600"/>
          </a:xfrm>
          <a:prstGeom prst="rect">
            <a:avLst/>
          </a:prstGeom>
        </p:spPr>
        <p:txBody>
          <a:bodyPr anchor="b">
            <a:normAutofit/>
          </a:bodyPr>
          <a:lstStyle>
            <a:lvl1pPr algn="l">
              <a:defRPr sz="4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A82C5F-DE69-51CD-03F2-48A48F63F946}"/>
              </a:ext>
            </a:extLst>
          </p:cNvPr>
          <p:cNvSpPr>
            <a:spLocks noGrp="1"/>
          </p:cNvSpPr>
          <p:nvPr>
            <p:ph type="subTitle" idx="1"/>
          </p:nvPr>
        </p:nvSpPr>
        <p:spPr>
          <a:xfrm>
            <a:off x="1524000" y="3997888"/>
            <a:ext cx="4799797" cy="767661"/>
          </a:xfrm>
          <a:prstGeom prst="rect">
            <a:avLst/>
          </a:prstGeom>
        </p:spPr>
        <p:txBody>
          <a:bodyPr anchor="b">
            <a:normAutofit/>
          </a:bodyPr>
          <a:lstStyle>
            <a:lvl1pPr marL="0" indent="0" algn="l">
              <a:buNone/>
              <a:defRPr sz="1800">
                <a:solidFill>
                  <a:schemeClr val="bg1"/>
                </a:solidFill>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GB"/>
          </a:p>
        </p:txBody>
      </p:sp>
      <p:pic>
        <p:nvPicPr>
          <p:cNvPr id="9" name="Picture 8">
            <a:extLst>
              <a:ext uri="{FF2B5EF4-FFF2-40B4-BE49-F238E27FC236}">
                <a16:creationId xmlns:a16="http://schemas.microsoft.com/office/drawing/2014/main" id="{5B688D38-3E3E-98A2-916D-CE3DBC928A9B}"/>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530165" y="378192"/>
            <a:ext cx="1912677" cy="543265"/>
          </a:xfrm>
          <a:prstGeom prst="rect">
            <a:avLst/>
          </a:prstGeom>
        </p:spPr>
      </p:pic>
      <p:sp>
        <p:nvSpPr>
          <p:cNvPr id="11" name="TextBox 10">
            <a:extLst>
              <a:ext uri="{FF2B5EF4-FFF2-40B4-BE49-F238E27FC236}">
                <a16:creationId xmlns:a16="http://schemas.microsoft.com/office/drawing/2014/main" id="{3792C4E1-CA3C-BE4B-A9BA-E62C792EE9AF}"/>
              </a:ext>
            </a:extLst>
          </p:cNvPr>
          <p:cNvSpPr txBox="1"/>
          <p:nvPr userDrawn="1"/>
        </p:nvSpPr>
        <p:spPr>
          <a:xfrm>
            <a:off x="8289524" y="6402456"/>
            <a:ext cx="3431356" cy="338554"/>
          </a:xfrm>
          <a:prstGeom prst="rect">
            <a:avLst/>
          </a:prstGeom>
          <a:noFill/>
        </p:spPr>
        <p:txBody>
          <a:bodyPr wrap="square" rtlCol="0">
            <a:spAutoFit/>
          </a:bodyPr>
          <a:lstStyle/>
          <a:p>
            <a:r>
              <a:rPr lang="en-US" sz="1600" b="1">
                <a:solidFill>
                  <a:schemeClr val="bg1"/>
                </a:solidFill>
                <a:latin typeface="Derailed" panose="020B0503030101060003" pitchFamily="34" charset="77"/>
              </a:rPr>
              <a:t>   From Newcastle. For the world.</a:t>
            </a:r>
          </a:p>
        </p:txBody>
      </p:sp>
      <p:sp>
        <p:nvSpPr>
          <p:cNvPr id="4" name="Date Placeholder 3">
            <a:extLst>
              <a:ext uri="{FF2B5EF4-FFF2-40B4-BE49-F238E27FC236}">
                <a16:creationId xmlns:a16="http://schemas.microsoft.com/office/drawing/2014/main" id="{000638F5-F397-85C3-D6CE-65AF0807C912}"/>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a:p>
        </p:txBody>
      </p:sp>
      <p:sp>
        <p:nvSpPr>
          <p:cNvPr id="5" name="Footer Placeholder 4">
            <a:extLst>
              <a:ext uri="{FF2B5EF4-FFF2-40B4-BE49-F238E27FC236}">
                <a16:creationId xmlns:a16="http://schemas.microsoft.com/office/drawing/2014/main" id="{71BE1408-AEFC-B08F-95A3-530B4EEF2CA0}"/>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a:p>
        </p:txBody>
      </p:sp>
      <p:sp>
        <p:nvSpPr>
          <p:cNvPr id="6" name="Slide Number Placeholder 5">
            <a:extLst>
              <a:ext uri="{FF2B5EF4-FFF2-40B4-BE49-F238E27FC236}">
                <a16:creationId xmlns:a16="http://schemas.microsoft.com/office/drawing/2014/main" id="{8F90D5E5-4D3D-6A99-75FA-3238CA3FC4F1}"/>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cxnSp>
        <p:nvCxnSpPr>
          <p:cNvPr id="8" name="Straight Connector 7">
            <a:extLst>
              <a:ext uri="{FF2B5EF4-FFF2-40B4-BE49-F238E27FC236}">
                <a16:creationId xmlns:a16="http://schemas.microsoft.com/office/drawing/2014/main" id="{DAF55C84-E557-337C-954F-4DAF7C899635}"/>
              </a:ext>
            </a:extLst>
          </p:cNvPr>
          <p:cNvCxnSpPr>
            <a:cxnSpLocks/>
          </p:cNvCxnSpPr>
          <p:nvPr userDrawn="1"/>
        </p:nvCxnSpPr>
        <p:spPr>
          <a:xfrm flipV="1">
            <a:off x="912448" y="0"/>
            <a:ext cx="0" cy="4727448"/>
          </a:xfrm>
          <a:prstGeom prst="line">
            <a:avLst/>
          </a:prstGeom>
          <a:ln w="127000">
            <a:solidFill>
              <a:srgbClr val="C92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86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08333E-7 4.07407E-6 L 2.08333E-7 -0.70394 " pathEditMode="relative" rAng="0" ptsTypes="AA">
                                      <p:cBhvr>
                                        <p:cTn id="6" dur="3000" spd="-100000" fill="hold"/>
                                        <p:tgtEl>
                                          <p:spTgt spid="8"/>
                                        </p:tgtEl>
                                        <p:attrNameLst>
                                          <p:attrName>ppt_x</p:attrName>
                                          <p:attrName>ppt_y</p:attrName>
                                        </p:attrNameLst>
                                      </p:cBhvr>
                                      <p:rCtr x="0" y="-35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Arches">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829679-9942-77AF-4C6B-55AA077C5DC6}"/>
              </a:ext>
            </a:extLst>
          </p:cNvPr>
          <p:cNvSpPr>
            <a:spLocks/>
          </p:cNvSpPr>
          <p:nvPr userDrawn="1"/>
        </p:nvSpPr>
        <p:spPr>
          <a:xfrm>
            <a:off x="0" y="0"/>
            <a:ext cx="12192000" cy="6858000"/>
          </a:xfrm>
          <a:prstGeom prst="rect">
            <a:avLst/>
          </a:prstGeom>
          <a:gradFill flip="none" rotWithShape="1">
            <a:gsLst>
              <a:gs pos="50000">
                <a:srgbClr val="004273"/>
              </a:gs>
              <a:gs pos="0">
                <a:srgbClr val="003050"/>
              </a:gs>
              <a:gs pos="100000">
                <a:srgbClr val="0091CE"/>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800"/>
          </a:p>
        </p:txBody>
      </p:sp>
      <p:pic>
        <p:nvPicPr>
          <p:cNvPr id="14" name="Picture 13" descr="Newcastle University Arches">
            <a:extLst>
              <a:ext uri="{FF2B5EF4-FFF2-40B4-BE49-F238E27FC236}">
                <a16:creationId xmlns:a16="http://schemas.microsoft.com/office/drawing/2014/main" id="{A2DDBE0B-439A-D5F8-3F89-CA4DBFDDADA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12000" y="-19972"/>
            <a:ext cx="5080000" cy="6858000"/>
          </a:xfrm>
          <a:prstGeom prst="rect">
            <a:avLst/>
          </a:prstGeom>
        </p:spPr>
      </p:pic>
      <p:sp>
        <p:nvSpPr>
          <p:cNvPr id="10" name="Rectangle 9">
            <a:extLst>
              <a:ext uri="{FF2B5EF4-FFF2-40B4-BE49-F238E27FC236}">
                <a16:creationId xmlns:a16="http://schemas.microsoft.com/office/drawing/2014/main" id="{CC33804A-E475-4620-90BA-14C7236A9E30}"/>
              </a:ext>
            </a:extLst>
          </p:cNvPr>
          <p:cNvSpPr>
            <a:spLocks noGrp="1" noRot="1" noMove="1" noResize="1" noEditPoints="1" noAdjustHandles="1" noChangeArrowheads="1" noChangeShapeType="1"/>
          </p:cNvSpPr>
          <p:nvPr userDrawn="1"/>
        </p:nvSpPr>
        <p:spPr>
          <a:xfrm>
            <a:off x="0" y="6294704"/>
            <a:ext cx="12192000" cy="574476"/>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sp>
        <p:nvSpPr>
          <p:cNvPr id="2" name="Title 1">
            <a:extLst>
              <a:ext uri="{FF2B5EF4-FFF2-40B4-BE49-F238E27FC236}">
                <a16:creationId xmlns:a16="http://schemas.microsoft.com/office/drawing/2014/main" id="{336C9D99-1ADC-64D8-DC9D-FA1FF5D9BD0A}"/>
              </a:ext>
            </a:extLst>
          </p:cNvPr>
          <p:cNvSpPr>
            <a:spLocks noGrp="1"/>
          </p:cNvSpPr>
          <p:nvPr>
            <p:ph type="ctrTitle"/>
          </p:nvPr>
        </p:nvSpPr>
        <p:spPr>
          <a:xfrm>
            <a:off x="1524000" y="1484313"/>
            <a:ext cx="4799797" cy="2387600"/>
          </a:xfrm>
          <a:prstGeom prst="rect">
            <a:avLst/>
          </a:prstGeom>
        </p:spPr>
        <p:txBody>
          <a:bodyPr anchor="b">
            <a:normAutofit/>
          </a:bodyPr>
          <a:lstStyle>
            <a:lvl1pPr algn="l">
              <a:defRPr sz="4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A82C5F-DE69-51CD-03F2-48A48F63F946}"/>
              </a:ext>
            </a:extLst>
          </p:cNvPr>
          <p:cNvSpPr>
            <a:spLocks noGrp="1"/>
          </p:cNvSpPr>
          <p:nvPr>
            <p:ph type="subTitle" idx="1"/>
          </p:nvPr>
        </p:nvSpPr>
        <p:spPr>
          <a:xfrm>
            <a:off x="1524000" y="3997888"/>
            <a:ext cx="4799797" cy="767661"/>
          </a:xfrm>
          <a:prstGeom prst="rect">
            <a:avLst/>
          </a:prstGeom>
        </p:spPr>
        <p:txBody>
          <a:bodyPr anchor="b">
            <a:normAutofit/>
          </a:bodyPr>
          <a:lstStyle>
            <a:lvl1pPr marL="0" indent="0" algn="l">
              <a:buNone/>
              <a:defRPr sz="1800">
                <a:solidFill>
                  <a:schemeClr val="bg1"/>
                </a:solidFill>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GB"/>
          </a:p>
        </p:txBody>
      </p:sp>
      <p:pic>
        <p:nvPicPr>
          <p:cNvPr id="9" name="Picture 8">
            <a:extLst>
              <a:ext uri="{FF2B5EF4-FFF2-40B4-BE49-F238E27FC236}">
                <a16:creationId xmlns:a16="http://schemas.microsoft.com/office/drawing/2014/main" id="{5B688D38-3E3E-98A2-916D-CE3DBC928A9B}"/>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530165" y="378192"/>
            <a:ext cx="1912677" cy="543265"/>
          </a:xfrm>
          <a:prstGeom prst="rect">
            <a:avLst/>
          </a:prstGeom>
        </p:spPr>
      </p:pic>
      <p:sp>
        <p:nvSpPr>
          <p:cNvPr id="11" name="TextBox 10">
            <a:extLst>
              <a:ext uri="{FF2B5EF4-FFF2-40B4-BE49-F238E27FC236}">
                <a16:creationId xmlns:a16="http://schemas.microsoft.com/office/drawing/2014/main" id="{3792C4E1-CA3C-BE4B-A9BA-E62C792EE9AF}"/>
              </a:ext>
            </a:extLst>
          </p:cNvPr>
          <p:cNvSpPr txBox="1"/>
          <p:nvPr userDrawn="1"/>
        </p:nvSpPr>
        <p:spPr>
          <a:xfrm>
            <a:off x="8289524" y="6402456"/>
            <a:ext cx="3431356" cy="338554"/>
          </a:xfrm>
          <a:prstGeom prst="rect">
            <a:avLst/>
          </a:prstGeom>
          <a:noFill/>
        </p:spPr>
        <p:txBody>
          <a:bodyPr wrap="square" rtlCol="0">
            <a:spAutoFit/>
          </a:bodyPr>
          <a:lstStyle/>
          <a:p>
            <a:r>
              <a:rPr lang="en-US" sz="1600" b="1">
                <a:solidFill>
                  <a:schemeClr val="bg1"/>
                </a:solidFill>
                <a:latin typeface="Derailed" panose="020B0503030101060003" pitchFamily="34" charset="77"/>
              </a:rPr>
              <a:t>   From Newcastle. For the world.</a:t>
            </a:r>
          </a:p>
        </p:txBody>
      </p:sp>
      <p:sp>
        <p:nvSpPr>
          <p:cNvPr id="6" name="Date Placeholder 3">
            <a:extLst>
              <a:ext uri="{FF2B5EF4-FFF2-40B4-BE49-F238E27FC236}">
                <a16:creationId xmlns:a16="http://schemas.microsoft.com/office/drawing/2014/main" id="{39EFE649-362A-C9F8-84D2-DA4D7BB413C2}"/>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a:p>
        </p:txBody>
      </p:sp>
      <p:sp>
        <p:nvSpPr>
          <p:cNvPr id="8" name="Footer Placeholder 4">
            <a:extLst>
              <a:ext uri="{FF2B5EF4-FFF2-40B4-BE49-F238E27FC236}">
                <a16:creationId xmlns:a16="http://schemas.microsoft.com/office/drawing/2014/main" id="{5E32D6E6-344C-5A86-C5BA-9B17D0EC6EC3}"/>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a:p>
        </p:txBody>
      </p:sp>
      <p:sp>
        <p:nvSpPr>
          <p:cNvPr id="12" name="Slide Number Placeholder 5">
            <a:extLst>
              <a:ext uri="{FF2B5EF4-FFF2-40B4-BE49-F238E27FC236}">
                <a16:creationId xmlns:a16="http://schemas.microsoft.com/office/drawing/2014/main" id="{D3D1421D-829F-A8EC-EF42-6A389E5EDE04}"/>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cxnSp>
        <p:nvCxnSpPr>
          <p:cNvPr id="13" name="Straight Connector 12">
            <a:extLst>
              <a:ext uri="{FF2B5EF4-FFF2-40B4-BE49-F238E27FC236}">
                <a16:creationId xmlns:a16="http://schemas.microsoft.com/office/drawing/2014/main" id="{32CDF995-8303-90A9-AC96-8763E0CDC7FC}"/>
              </a:ext>
            </a:extLst>
          </p:cNvPr>
          <p:cNvCxnSpPr>
            <a:cxnSpLocks/>
          </p:cNvCxnSpPr>
          <p:nvPr userDrawn="1"/>
        </p:nvCxnSpPr>
        <p:spPr>
          <a:xfrm flipV="1">
            <a:off x="912448" y="0"/>
            <a:ext cx="0" cy="4727448"/>
          </a:xfrm>
          <a:prstGeom prst="line">
            <a:avLst/>
          </a:prstGeom>
          <a:ln w="127000">
            <a:solidFill>
              <a:srgbClr val="C92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61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08333E-7 4.07407E-6 L 2.08333E-7 -0.70394 " pathEditMode="relative" rAng="0" ptsTypes="AA">
                                      <p:cBhvr>
                                        <p:cTn id="6" dur="3000" spd="-100000" fill="hold"/>
                                        <p:tgtEl>
                                          <p:spTgt spid="13"/>
                                        </p:tgtEl>
                                        <p:attrNameLst>
                                          <p:attrName>ppt_x</p:attrName>
                                          <p:attrName>ppt_y</p:attrName>
                                        </p:attrNameLst>
                                      </p:cBhvr>
                                      <p:rCtr x="0" y="-35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Helix">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829679-9942-77AF-4C6B-55AA077C5DC6}"/>
              </a:ext>
            </a:extLst>
          </p:cNvPr>
          <p:cNvSpPr>
            <a:spLocks/>
          </p:cNvSpPr>
          <p:nvPr userDrawn="1"/>
        </p:nvSpPr>
        <p:spPr>
          <a:xfrm>
            <a:off x="0" y="0"/>
            <a:ext cx="12192000" cy="6858000"/>
          </a:xfrm>
          <a:prstGeom prst="rect">
            <a:avLst/>
          </a:prstGeom>
          <a:gradFill flip="none" rotWithShape="1">
            <a:gsLst>
              <a:gs pos="50000">
                <a:srgbClr val="004273"/>
              </a:gs>
              <a:gs pos="0">
                <a:srgbClr val="003050"/>
              </a:gs>
              <a:gs pos="100000">
                <a:srgbClr val="0091CE"/>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800"/>
          </a:p>
        </p:txBody>
      </p:sp>
      <p:pic>
        <p:nvPicPr>
          <p:cNvPr id="14" name="Picture 13" descr="A group of people walking in front of a building&#10;&#10;Description automatically generated">
            <a:extLst>
              <a:ext uri="{FF2B5EF4-FFF2-40B4-BE49-F238E27FC236}">
                <a16:creationId xmlns:a16="http://schemas.microsoft.com/office/drawing/2014/main" id="{00500CD6-A5AC-0904-EA13-4A14EB2F58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12000" y="0"/>
            <a:ext cx="5080000" cy="6858000"/>
          </a:xfrm>
          <a:prstGeom prst="rect">
            <a:avLst/>
          </a:prstGeom>
        </p:spPr>
      </p:pic>
      <p:sp>
        <p:nvSpPr>
          <p:cNvPr id="10" name="Rectangle 9">
            <a:extLst>
              <a:ext uri="{FF2B5EF4-FFF2-40B4-BE49-F238E27FC236}">
                <a16:creationId xmlns:a16="http://schemas.microsoft.com/office/drawing/2014/main" id="{CC33804A-E475-4620-90BA-14C7236A9E30}"/>
              </a:ext>
            </a:extLst>
          </p:cNvPr>
          <p:cNvSpPr>
            <a:spLocks noGrp="1" noRot="1" noMove="1" noResize="1" noEditPoints="1" noAdjustHandles="1" noChangeArrowheads="1" noChangeShapeType="1"/>
          </p:cNvSpPr>
          <p:nvPr userDrawn="1"/>
        </p:nvSpPr>
        <p:spPr>
          <a:xfrm>
            <a:off x="0" y="6294704"/>
            <a:ext cx="12192000" cy="574476"/>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sp>
        <p:nvSpPr>
          <p:cNvPr id="2" name="Title 1">
            <a:extLst>
              <a:ext uri="{FF2B5EF4-FFF2-40B4-BE49-F238E27FC236}">
                <a16:creationId xmlns:a16="http://schemas.microsoft.com/office/drawing/2014/main" id="{336C9D99-1ADC-64D8-DC9D-FA1FF5D9BD0A}"/>
              </a:ext>
            </a:extLst>
          </p:cNvPr>
          <p:cNvSpPr>
            <a:spLocks noGrp="1"/>
          </p:cNvSpPr>
          <p:nvPr>
            <p:ph type="ctrTitle"/>
          </p:nvPr>
        </p:nvSpPr>
        <p:spPr>
          <a:xfrm>
            <a:off x="1524000" y="1484313"/>
            <a:ext cx="4799797" cy="2387600"/>
          </a:xfrm>
          <a:prstGeom prst="rect">
            <a:avLst/>
          </a:prstGeom>
        </p:spPr>
        <p:txBody>
          <a:bodyPr anchor="b">
            <a:normAutofit/>
          </a:bodyPr>
          <a:lstStyle>
            <a:lvl1pPr algn="l">
              <a:defRPr sz="4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A82C5F-DE69-51CD-03F2-48A48F63F946}"/>
              </a:ext>
            </a:extLst>
          </p:cNvPr>
          <p:cNvSpPr>
            <a:spLocks noGrp="1"/>
          </p:cNvSpPr>
          <p:nvPr>
            <p:ph type="subTitle" idx="1"/>
          </p:nvPr>
        </p:nvSpPr>
        <p:spPr>
          <a:xfrm>
            <a:off x="1524000" y="3997888"/>
            <a:ext cx="4799797" cy="767661"/>
          </a:xfrm>
          <a:prstGeom prst="rect">
            <a:avLst/>
          </a:prstGeom>
        </p:spPr>
        <p:txBody>
          <a:bodyPr anchor="b">
            <a:normAutofit/>
          </a:bodyPr>
          <a:lstStyle>
            <a:lvl1pPr marL="0" indent="0" algn="l">
              <a:buNone/>
              <a:defRPr sz="1800">
                <a:solidFill>
                  <a:schemeClr val="bg1"/>
                </a:solidFill>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GB"/>
          </a:p>
        </p:txBody>
      </p:sp>
      <p:pic>
        <p:nvPicPr>
          <p:cNvPr id="9" name="Picture 8">
            <a:extLst>
              <a:ext uri="{FF2B5EF4-FFF2-40B4-BE49-F238E27FC236}">
                <a16:creationId xmlns:a16="http://schemas.microsoft.com/office/drawing/2014/main" id="{5B688D38-3E3E-98A2-916D-CE3DBC928A9B}"/>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530165" y="378192"/>
            <a:ext cx="1912677" cy="543265"/>
          </a:xfrm>
          <a:prstGeom prst="rect">
            <a:avLst/>
          </a:prstGeom>
        </p:spPr>
      </p:pic>
      <p:sp>
        <p:nvSpPr>
          <p:cNvPr id="11" name="TextBox 10">
            <a:extLst>
              <a:ext uri="{FF2B5EF4-FFF2-40B4-BE49-F238E27FC236}">
                <a16:creationId xmlns:a16="http://schemas.microsoft.com/office/drawing/2014/main" id="{3792C4E1-CA3C-BE4B-A9BA-E62C792EE9AF}"/>
              </a:ext>
            </a:extLst>
          </p:cNvPr>
          <p:cNvSpPr txBox="1"/>
          <p:nvPr userDrawn="1"/>
        </p:nvSpPr>
        <p:spPr>
          <a:xfrm>
            <a:off x="8289524" y="6402456"/>
            <a:ext cx="3431356" cy="338554"/>
          </a:xfrm>
          <a:prstGeom prst="rect">
            <a:avLst/>
          </a:prstGeom>
          <a:noFill/>
        </p:spPr>
        <p:txBody>
          <a:bodyPr wrap="square" rtlCol="0">
            <a:spAutoFit/>
          </a:bodyPr>
          <a:lstStyle/>
          <a:p>
            <a:r>
              <a:rPr lang="en-US" sz="1600" b="1">
                <a:solidFill>
                  <a:schemeClr val="bg1"/>
                </a:solidFill>
                <a:latin typeface="Derailed" panose="020B0503030101060003" pitchFamily="34" charset="77"/>
              </a:rPr>
              <a:t>   From Newcastle. For the world.</a:t>
            </a:r>
          </a:p>
        </p:txBody>
      </p:sp>
      <p:sp>
        <p:nvSpPr>
          <p:cNvPr id="4" name="Date Placeholder 3">
            <a:extLst>
              <a:ext uri="{FF2B5EF4-FFF2-40B4-BE49-F238E27FC236}">
                <a16:creationId xmlns:a16="http://schemas.microsoft.com/office/drawing/2014/main" id="{62E2E9B4-74C4-1F28-BDAC-C524D4BC1822}"/>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a:p>
        </p:txBody>
      </p:sp>
      <p:sp>
        <p:nvSpPr>
          <p:cNvPr id="5" name="Footer Placeholder 4">
            <a:extLst>
              <a:ext uri="{FF2B5EF4-FFF2-40B4-BE49-F238E27FC236}">
                <a16:creationId xmlns:a16="http://schemas.microsoft.com/office/drawing/2014/main" id="{0905429C-2501-75E9-56F3-16AB4EC771BD}"/>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a:p>
        </p:txBody>
      </p:sp>
      <p:sp>
        <p:nvSpPr>
          <p:cNvPr id="8" name="Slide Number Placeholder 5">
            <a:extLst>
              <a:ext uri="{FF2B5EF4-FFF2-40B4-BE49-F238E27FC236}">
                <a16:creationId xmlns:a16="http://schemas.microsoft.com/office/drawing/2014/main" id="{33164727-76C0-BA83-5A77-68C24B7458F7}"/>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cxnSp>
        <p:nvCxnSpPr>
          <p:cNvPr id="13" name="Straight Connector 12">
            <a:extLst>
              <a:ext uri="{FF2B5EF4-FFF2-40B4-BE49-F238E27FC236}">
                <a16:creationId xmlns:a16="http://schemas.microsoft.com/office/drawing/2014/main" id="{B259A67F-65F0-72C7-6867-0AC031F903DA}"/>
              </a:ext>
            </a:extLst>
          </p:cNvPr>
          <p:cNvCxnSpPr>
            <a:cxnSpLocks/>
          </p:cNvCxnSpPr>
          <p:nvPr userDrawn="1"/>
        </p:nvCxnSpPr>
        <p:spPr>
          <a:xfrm flipV="1">
            <a:off x="912448" y="0"/>
            <a:ext cx="0" cy="4727448"/>
          </a:xfrm>
          <a:prstGeom prst="line">
            <a:avLst/>
          </a:prstGeom>
          <a:ln w="127000">
            <a:solidFill>
              <a:srgbClr val="C92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39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08333E-7 4.07407E-6 L 2.08333E-7 -0.70394 " pathEditMode="relative" rAng="0" ptsTypes="AA">
                                      <p:cBhvr>
                                        <p:cTn id="6" dur="3000" spd="-100000" fill="hold"/>
                                        <p:tgtEl>
                                          <p:spTgt spid="13"/>
                                        </p:tgtEl>
                                        <p:attrNameLst>
                                          <p:attrName>ppt_x</p:attrName>
                                          <p:attrName>ppt_y</p:attrName>
                                        </p:attrNameLst>
                                      </p:cBhvr>
                                      <p:rCtr x="0" y="-35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White Title and Content">
    <p:spTree>
      <p:nvGrpSpPr>
        <p:cNvPr id="1" name=""/>
        <p:cNvGrpSpPr/>
        <p:nvPr/>
      </p:nvGrpSpPr>
      <p:grpSpPr>
        <a:xfrm>
          <a:off x="0" y="0"/>
          <a:ext cx="0" cy="0"/>
          <a:chOff x="0" y="0"/>
          <a:chExt cx="0" cy="0"/>
        </a:xfrm>
      </p:grpSpPr>
      <p:sp>
        <p:nvSpPr>
          <p:cNvPr id="15" name="Title Placeholder 25">
            <a:extLst>
              <a:ext uri="{FF2B5EF4-FFF2-40B4-BE49-F238E27FC236}">
                <a16:creationId xmlns:a16="http://schemas.microsoft.com/office/drawing/2014/main" id="{6108BDAC-53BD-C9D3-45E4-9954D1F7FC61}"/>
              </a:ext>
            </a:extLst>
          </p:cNvPr>
          <p:cNvSpPr>
            <a:spLocks noGrp="1"/>
          </p:cNvSpPr>
          <p:nvPr>
            <p:ph type="title"/>
          </p:nvPr>
        </p:nvSpPr>
        <p:spPr>
          <a:xfrm>
            <a:off x="520566" y="807030"/>
            <a:ext cx="10515600" cy="88365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8AFE1BCA-057F-6E1D-A798-7BA1A68F8A7B}"/>
              </a:ext>
            </a:extLst>
          </p:cNvPr>
          <p:cNvSpPr>
            <a:spLocks noGrp="1"/>
          </p:cNvSpPr>
          <p:nvPr>
            <p:ph sz="quarter" idx="10"/>
          </p:nvPr>
        </p:nvSpPr>
        <p:spPr>
          <a:xfrm>
            <a:off x="520701" y="1857374"/>
            <a:ext cx="11074670" cy="4193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3">
            <a:extLst>
              <a:ext uri="{FF2B5EF4-FFF2-40B4-BE49-F238E27FC236}">
                <a16:creationId xmlns:a16="http://schemas.microsoft.com/office/drawing/2014/main" id="{7670CF57-D16D-8515-14B1-03E6778D1372}"/>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a:p>
        </p:txBody>
      </p:sp>
      <p:sp>
        <p:nvSpPr>
          <p:cNvPr id="5" name="Footer Placeholder 4">
            <a:extLst>
              <a:ext uri="{FF2B5EF4-FFF2-40B4-BE49-F238E27FC236}">
                <a16:creationId xmlns:a16="http://schemas.microsoft.com/office/drawing/2014/main" id="{8D3F9AD8-B58E-EE4F-3EB3-FD7F53F56D9E}"/>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a:p>
        </p:txBody>
      </p:sp>
      <p:sp>
        <p:nvSpPr>
          <p:cNvPr id="6" name="Slide Number Placeholder 5">
            <a:extLst>
              <a:ext uri="{FF2B5EF4-FFF2-40B4-BE49-F238E27FC236}">
                <a16:creationId xmlns:a16="http://schemas.microsoft.com/office/drawing/2014/main" id="{04D48C7E-E8AC-CDE1-4233-3BC9E960C0DB}"/>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
        <p:nvSpPr>
          <p:cNvPr id="7" name="Text Placeholder 7">
            <a:extLst>
              <a:ext uri="{FF2B5EF4-FFF2-40B4-BE49-F238E27FC236}">
                <a16:creationId xmlns:a16="http://schemas.microsoft.com/office/drawing/2014/main" id="{15370308-87DB-F072-D5C9-25406B5AF881}"/>
              </a:ext>
            </a:extLst>
          </p:cNvPr>
          <p:cNvSpPr>
            <a:spLocks noGrp="1"/>
          </p:cNvSpPr>
          <p:nvPr>
            <p:ph type="body" sz="quarter" idx="17" hasCustomPrompt="1"/>
          </p:nvPr>
        </p:nvSpPr>
        <p:spPr>
          <a:xfrm>
            <a:off x="520571" y="186311"/>
            <a:ext cx="9045575" cy="422275"/>
          </a:xfrm>
        </p:spPr>
        <p:txBody>
          <a:bodyPr anchor="ctr">
            <a:normAutofit/>
          </a:bodyPr>
          <a:lstStyle>
            <a:lvl1pPr marL="0" indent="0">
              <a:buFont typeface="Arial" panose="020B0604020202020204" pitchFamily="34" charset="0"/>
              <a:buNone/>
              <a:defRPr sz="1600">
                <a:solidFill>
                  <a:schemeClr val="tx2"/>
                </a:solidFill>
              </a:defRPr>
            </a:lvl1pPr>
            <a:lvl2pPr marL="457205" indent="0">
              <a:buNone/>
              <a:defRPr/>
            </a:lvl2pPr>
            <a:lvl3pPr marL="914411" indent="0">
              <a:buNone/>
              <a:defRPr/>
            </a:lvl3pPr>
            <a:lvl4pPr marL="1371617" indent="0">
              <a:buNone/>
              <a:defRPr/>
            </a:lvl4pPr>
            <a:lvl5pPr marL="1828823" indent="0">
              <a:buNone/>
              <a:defRPr/>
            </a:lvl5pPr>
          </a:lstStyle>
          <a:p>
            <a:pPr lvl="0"/>
            <a:r>
              <a:rPr lang="en-US"/>
              <a:t>Presentation Name</a:t>
            </a:r>
            <a:endParaRPr lang="en-GB"/>
          </a:p>
        </p:txBody>
      </p:sp>
    </p:spTree>
    <p:extLst>
      <p:ext uri="{BB962C8B-B14F-4D97-AF65-F5344CB8AC3E}">
        <p14:creationId xmlns:p14="http://schemas.microsoft.com/office/powerpoint/2010/main" val="40184573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 Title and 2 x Content">
    <p:spTree>
      <p:nvGrpSpPr>
        <p:cNvPr id="1" name=""/>
        <p:cNvGrpSpPr/>
        <p:nvPr/>
      </p:nvGrpSpPr>
      <p:grpSpPr>
        <a:xfrm>
          <a:off x="0" y="0"/>
          <a:ext cx="0" cy="0"/>
          <a:chOff x="0" y="0"/>
          <a:chExt cx="0" cy="0"/>
        </a:xfrm>
      </p:grpSpPr>
      <p:sp>
        <p:nvSpPr>
          <p:cNvPr id="15" name="Title Placeholder 25">
            <a:extLst>
              <a:ext uri="{FF2B5EF4-FFF2-40B4-BE49-F238E27FC236}">
                <a16:creationId xmlns:a16="http://schemas.microsoft.com/office/drawing/2014/main" id="{6108BDAC-53BD-C9D3-45E4-9954D1F7FC61}"/>
              </a:ext>
            </a:extLst>
          </p:cNvPr>
          <p:cNvSpPr>
            <a:spLocks noGrp="1"/>
          </p:cNvSpPr>
          <p:nvPr>
            <p:ph type="title"/>
          </p:nvPr>
        </p:nvSpPr>
        <p:spPr>
          <a:xfrm>
            <a:off x="520566" y="807030"/>
            <a:ext cx="10515600" cy="88365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8AFE1BCA-057F-6E1D-A798-7BA1A68F8A7B}"/>
              </a:ext>
            </a:extLst>
          </p:cNvPr>
          <p:cNvSpPr>
            <a:spLocks noGrp="1"/>
          </p:cNvSpPr>
          <p:nvPr>
            <p:ph sz="quarter" idx="10"/>
          </p:nvPr>
        </p:nvSpPr>
        <p:spPr>
          <a:xfrm>
            <a:off x="520701" y="1857374"/>
            <a:ext cx="5378654" cy="4193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a:extLst>
              <a:ext uri="{FF2B5EF4-FFF2-40B4-BE49-F238E27FC236}">
                <a16:creationId xmlns:a16="http://schemas.microsoft.com/office/drawing/2014/main" id="{2788B92F-24D4-B1A6-CF56-4569691EF6C4}"/>
              </a:ext>
            </a:extLst>
          </p:cNvPr>
          <p:cNvSpPr>
            <a:spLocks noGrp="1"/>
          </p:cNvSpPr>
          <p:nvPr>
            <p:ph sz="quarter" idx="11"/>
          </p:nvPr>
        </p:nvSpPr>
        <p:spPr>
          <a:xfrm>
            <a:off x="6055776" y="1857375"/>
            <a:ext cx="5535612" cy="419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040400FE-5AFF-87BE-A1EA-C1174C5C5DA4}"/>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a:p>
        </p:txBody>
      </p:sp>
      <p:sp>
        <p:nvSpPr>
          <p:cNvPr id="7" name="Footer Placeholder 4">
            <a:extLst>
              <a:ext uri="{FF2B5EF4-FFF2-40B4-BE49-F238E27FC236}">
                <a16:creationId xmlns:a16="http://schemas.microsoft.com/office/drawing/2014/main" id="{1707353D-119C-314E-BD3C-5B000F253880}"/>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a:p>
        </p:txBody>
      </p:sp>
      <p:sp>
        <p:nvSpPr>
          <p:cNvPr id="8" name="Slide Number Placeholder 5">
            <a:extLst>
              <a:ext uri="{FF2B5EF4-FFF2-40B4-BE49-F238E27FC236}">
                <a16:creationId xmlns:a16="http://schemas.microsoft.com/office/drawing/2014/main" id="{7B9A6FE8-C18C-1166-DA44-D181371CC5E0}"/>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
        <p:nvSpPr>
          <p:cNvPr id="6" name="Text Placeholder 7">
            <a:extLst>
              <a:ext uri="{FF2B5EF4-FFF2-40B4-BE49-F238E27FC236}">
                <a16:creationId xmlns:a16="http://schemas.microsoft.com/office/drawing/2014/main" id="{8802AD09-2C9A-9B80-7F2E-817B0FF00F60}"/>
              </a:ext>
            </a:extLst>
          </p:cNvPr>
          <p:cNvSpPr>
            <a:spLocks noGrp="1"/>
          </p:cNvSpPr>
          <p:nvPr>
            <p:ph type="body" sz="quarter" idx="17" hasCustomPrompt="1"/>
          </p:nvPr>
        </p:nvSpPr>
        <p:spPr>
          <a:xfrm>
            <a:off x="520571" y="186311"/>
            <a:ext cx="9045575" cy="422275"/>
          </a:xfrm>
        </p:spPr>
        <p:txBody>
          <a:bodyPr anchor="ctr">
            <a:normAutofit/>
          </a:bodyPr>
          <a:lstStyle>
            <a:lvl1pPr marL="0" indent="0">
              <a:buNone/>
              <a:defRPr sz="1600">
                <a:solidFill>
                  <a:schemeClr val="tx2"/>
                </a:solidFill>
              </a:defRPr>
            </a:lvl1pPr>
            <a:lvl2pPr marL="457205" indent="0">
              <a:buNone/>
              <a:defRPr/>
            </a:lvl2pPr>
            <a:lvl3pPr marL="914411" indent="0">
              <a:buNone/>
              <a:defRPr/>
            </a:lvl3pPr>
            <a:lvl4pPr marL="1371617" indent="0">
              <a:buNone/>
              <a:defRPr/>
            </a:lvl4pPr>
            <a:lvl5pPr marL="1828823" indent="0">
              <a:buNone/>
              <a:defRPr/>
            </a:lvl5pPr>
          </a:lstStyle>
          <a:p>
            <a:pPr lvl="0"/>
            <a:r>
              <a:rPr lang="en-US"/>
              <a:t>Presentation Name</a:t>
            </a:r>
            <a:endParaRPr lang="en-GB"/>
          </a:p>
        </p:txBody>
      </p:sp>
    </p:spTree>
    <p:extLst>
      <p:ext uri="{BB962C8B-B14F-4D97-AF65-F5344CB8AC3E}">
        <p14:creationId xmlns:p14="http://schemas.microsoft.com/office/powerpoint/2010/main" val="12880050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White Title and 3 x Content">
    <p:spTree>
      <p:nvGrpSpPr>
        <p:cNvPr id="1" name=""/>
        <p:cNvGrpSpPr/>
        <p:nvPr/>
      </p:nvGrpSpPr>
      <p:grpSpPr>
        <a:xfrm>
          <a:off x="0" y="0"/>
          <a:ext cx="0" cy="0"/>
          <a:chOff x="0" y="0"/>
          <a:chExt cx="0" cy="0"/>
        </a:xfrm>
      </p:grpSpPr>
      <p:sp>
        <p:nvSpPr>
          <p:cNvPr id="15" name="Title Placeholder 25">
            <a:extLst>
              <a:ext uri="{FF2B5EF4-FFF2-40B4-BE49-F238E27FC236}">
                <a16:creationId xmlns:a16="http://schemas.microsoft.com/office/drawing/2014/main" id="{6108BDAC-53BD-C9D3-45E4-9954D1F7FC61}"/>
              </a:ext>
            </a:extLst>
          </p:cNvPr>
          <p:cNvSpPr>
            <a:spLocks noGrp="1"/>
          </p:cNvSpPr>
          <p:nvPr>
            <p:ph type="title"/>
          </p:nvPr>
        </p:nvSpPr>
        <p:spPr>
          <a:xfrm>
            <a:off x="520566" y="807030"/>
            <a:ext cx="10515600" cy="88365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8AFE1BCA-057F-6E1D-A798-7BA1A68F8A7B}"/>
              </a:ext>
            </a:extLst>
          </p:cNvPr>
          <p:cNvSpPr>
            <a:spLocks noGrp="1"/>
          </p:cNvSpPr>
          <p:nvPr>
            <p:ph sz="quarter" idx="10"/>
          </p:nvPr>
        </p:nvSpPr>
        <p:spPr>
          <a:xfrm>
            <a:off x="520701" y="1857374"/>
            <a:ext cx="3554772" cy="4193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3">
            <a:extLst>
              <a:ext uri="{FF2B5EF4-FFF2-40B4-BE49-F238E27FC236}">
                <a16:creationId xmlns:a16="http://schemas.microsoft.com/office/drawing/2014/main" id="{FA5038F4-BF4B-65F0-ADAE-D3630592FBB6}"/>
              </a:ext>
            </a:extLst>
          </p:cNvPr>
          <p:cNvSpPr>
            <a:spLocks noGrp="1"/>
          </p:cNvSpPr>
          <p:nvPr>
            <p:ph sz="quarter" idx="11"/>
          </p:nvPr>
        </p:nvSpPr>
        <p:spPr>
          <a:xfrm>
            <a:off x="4278392" y="1857373"/>
            <a:ext cx="3554772" cy="4193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3">
            <a:extLst>
              <a:ext uri="{FF2B5EF4-FFF2-40B4-BE49-F238E27FC236}">
                <a16:creationId xmlns:a16="http://schemas.microsoft.com/office/drawing/2014/main" id="{11379A96-8BA2-048F-8DB4-2DF7FF1C7F67}"/>
              </a:ext>
            </a:extLst>
          </p:cNvPr>
          <p:cNvSpPr>
            <a:spLocks noGrp="1"/>
          </p:cNvSpPr>
          <p:nvPr>
            <p:ph sz="quarter" idx="12"/>
          </p:nvPr>
        </p:nvSpPr>
        <p:spPr>
          <a:xfrm>
            <a:off x="8042769" y="1857373"/>
            <a:ext cx="3554772" cy="4193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3">
            <a:extLst>
              <a:ext uri="{FF2B5EF4-FFF2-40B4-BE49-F238E27FC236}">
                <a16:creationId xmlns:a16="http://schemas.microsoft.com/office/drawing/2014/main" id="{472DC17D-D620-C46C-B93B-BDB06A931096}"/>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a:p>
        </p:txBody>
      </p:sp>
      <p:sp>
        <p:nvSpPr>
          <p:cNvPr id="7" name="Footer Placeholder 4">
            <a:extLst>
              <a:ext uri="{FF2B5EF4-FFF2-40B4-BE49-F238E27FC236}">
                <a16:creationId xmlns:a16="http://schemas.microsoft.com/office/drawing/2014/main" id="{6A941EC5-359B-427D-CB3F-355D5063BE58}"/>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a:p>
        </p:txBody>
      </p:sp>
      <p:sp>
        <p:nvSpPr>
          <p:cNvPr id="9" name="Slide Number Placeholder 5">
            <a:extLst>
              <a:ext uri="{FF2B5EF4-FFF2-40B4-BE49-F238E27FC236}">
                <a16:creationId xmlns:a16="http://schemas.microsoft.com/office/drawing/2014/main" id="{C39EDF68-9BBA-FF48-E44F-9696E1AEBBA9}"/>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
        <p:nvSpPr>
          <p:cNvPr id="8" name="Text Placeholder 7">
            <a:extLst>
              <a:ext uri="{FF2B5EF4-FFF2-40B4-BE49-F238E27FC236}">
                <a16:creationId xmlns:a16="http://schemas.microsoft.com/office/drawing/2014/main" id="{982437EE-923B-5BCF-1CC0-1E04F40E38FA}"/>
              </a:ext>
            </a:extLst>
          </p:cNvPr>
          <p:cNvSpPr>
            <a:spLocks noGrp="1"/>
          </p:cNvSpPr>
          <p:nvPr>
            <p:ph type="body" sz="quarter" idx="17" hasCustomPrompt="1"/>
          </p:nvPr>
        </p:nvSpPr>
        <p:spPr>
          <a:xfrm>
            <a:off x="520571" y="186311"/>
            <a:ext cx="9045575" cy="422275"/>
          </a:xfrm>
        </p:spPr>
        <p:txBody>
          <a:bodyPr anchor="ctr">
            <a:normAutofit/>
          </a:bodyPr>
          <a:lstStyle>
            <a:lvl1pPr marL="0" indent="0">
              <a:buNone/>
              <a:defRPr sz="1600">
                <a:solidFill>
                  <a:schemeClr val="tx2"/>
                </a:solidFill>
              </a:defRPr>
            </a:lvl1pPr>
            <a:lvl2pPr marL="457205" indent="0">
              <a:buNone/>
              <a:defRPr/>
            </a:lvl2pPr>
            <a:lvl3pPr marL="914411" indent="0">
              <a:buNone/>
              <a:defRPr/>
            </a:lvl3pPr>
            <a:lvl4pPr marL="1371617" indent="0">
              <a:buNone/>
              <a:defRPr/>
            </a:lvl4pPr>
            <a:lvl5pPr marL="1828823" indent="0">
              <a:buNone/>
              <a:defRPr/>
            </a:lvl5pPr>
          </a:lstStyle>
          <a:p>
            <a:pPr lvl="0"/>
            <a:r>
              <a:rPr lang="en-US"/>
              <a:t>Presentation Name</a:t>
            </a:r>
            <a:endParaRPr lang="en-GB"/>
          </a:p>
        </p:txBody>
      </p:sp>
    </p:spTree>
    <p:extLst>
      <p:ext uri="{BB962C8B-B14F-4D97-AF65-F5344CB8AC3E}">
        <p14:creationId xmlns:p14="http://schemas.microsoft.com/office/powerpoint/2010/main" val="3454820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Title and 2 x Content">
    <p:spTree>
      <p:nvGrpSpPr>
        <p:cNvPr id="1" name=""/>
        <p:cNvGrpSpPr/>
        <p:nvPr/>
      </p:nvGrpSpPr>
      <p:grpSpPr>
        <a:xfrm>
          <a:off x="0" y="0"/>
          <a:ext cx="0" cy="0"/>
          <a:chOff x="0" y="0"/>
          <a:chExt cx="0" cy="0"/>
        </a:xfrm>
      </p:grpSpPr>
      <p:sp>
        <p:nvSpPr>
          <p:cNvPr id="15" name="Title Placeholder 25">
            <a:extLst>
              <a:ext uri="{FF2B5EF4-FFF2-40B4-BE49-F238E27FC236}">
                <a16:creationId xmlns:a16="http://schemas.microsoft.com/office/drawing/2014/main" id="{6108BDAC-53BD-C9D3-45E4-9954D1F7FC61}"/>
              </a:ext>
            </a:extLst>
          </p:cNvPr>
          <p:cNvSpPr>
            <a:spLocks noGrp="1"/>
          </p:cNvSpPr>
          <p:nvPr>
            <p:ph type="title"/>
          </p:nvPr>
        </p:nvSpPr>
        <p:spPr>
          <a:xfrm>
            <a:off x="520566" y="807030"/>
            <a:ext cx="10515600" cy="88365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8AFE1BCA-057F-6E1D-A798-7BA1A68F8A7B}"/>
              </a:ext>
            </a:extLst>
          </p:cNvPr>
          <p:cNvSpPr>
            <a:spLocks noGrp="1"/>
          </p:cNvSpPr>
          <p:nvPr>
            <p:ph sz="quarter" idx="10"/>
          </p:nvPr>
        </p:nvSpPr>
        <p:spPr>
          <a:xfrm>
            <a:off x="520701" y="1857374"/>
            <a:ext cx="5378654" cy="4193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a:extLst>
              <a:ext uri="{FF2B5EF4-FFF2-40B4-BE49-F238E27FC236}">
                <a16:creationId xmlns:a16="http://schemas.microsoft.com/office/drawing/2014/main" id="{2788B92F-24D4-B1A6-CF56-4569691EF6C4}"/>
              </a:ext>
            </a:extLst>
          </p:cNvPr>
          <p:cNvSpPr>
            <a:spLocks noGrp="1"/>
          </p:cNvSpPr>
          <p:nvPr>
            <p:ph sz="quarter" idx="11"/>
          </p:nvPr>
        </p:nvSpPr>
        <p:spPr>
          <a:xfrm>
            <a:off x="6055776" y="1857375"/>
            <a:ext cx="5535612" cy="419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040400FE-5AFF-87BE-A1EA-C1174C5C5DA4}"/>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7" name="Footer Placeholder 4">
            <a:extLst>
              <a:ext uri="{FF2B5EF4-FFF2-40B4-BE49-F238E27FC236}">
                <a16:creationId xmlns:a16="http://schemas.microsoft.com/office/drawing/2014/main" id="{1707353D-119C-314E-BD3C-5B000F253880}"/>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dirty="0"/>
          </a:p>
        </p:txBody>
      </p:sp>
      <p:sp>
        <p:nvSpPr>
          <p:cNvPr id="8" name="Slide Number Placeholder 5">
            <a:extLst>
              <a:ext uri="{FF2B5EF4-FFF2-40B4-BE49-F238E27FC236}">
                <a16:creationId xmlns:a16="http://schemas.microsoft.com/office/drawing/2014/main" id="{7B9A6FE8-C18C-1166-DA44-D181371CC5E0}"/>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
        <p:nvSpPr>
          <p:cNvPr id="2" name="Text Placeholder 7">
            <a:extLst>
              <a:ext uri="{FF2B5EF4-FFF2-40B4-BE49-F238E27FC236}">
                <a16:creationId xmlns:a16="http://schemas.microsoft.com/office/drawing/2014/main" id="{DA05F247-F093-53F6-047E-4F7E21F4EABC}"/>
              </a:ext>
            </a:extLst>
          </p:cNvPr>
          <p:cNvSpPr>
            <a:spLocks noGrp="1"/>
          </p:cNvSpPr>
          <p:nvPr>
            <p:ph type="body" sz="quarter" idx="17" hasCustomPrompt="1"/>
          </p:nvPr>
        </p:nvSpPr>
        <p:spPr>
          <a:xfrm>
            <a:off x="520571" y="186311"/>
            <a:ext cx="9045575" cy="422275"/>
          </a:xfrm>
        </p:spPr>
        <p:txBody>
          <a:bodyPr anchor="ctr">
            <a:noAutofit/>
          </a:bodyPr>
          <a:lstStyle>
            <a:lvl1pPr marL="0" indent="0">
              <a:buFont typeface="Arial" panose="020B0604020202020204" pitchFamily="34" charset="0"/>
              <a:buNone/>
              <a:defRPr sz="2400">
                <a:solidFill>
                  <a:schemeClr val="tx2"/>
                </a:solidFill>
                <a:latin typeface="Derailed Light" panose="020B0403030101060003" pitchFamily="34" charset="0"/>
              </a:defRPr>
            </a:lvl1pPr>
            <a:lvl2pPr marL="457205" indent="0">
              <a:buNone/>
              <a:defRPr/>
            </a:lvl2pPr>
            <a:lvl3pPr marL="914411" indent="0">
              <a:buNone/>
              <a:defRPr/>
            </a:lvl3pPr>
            <a:lvl4pPr marL="1371617" indent="0">
              <a:buNone/>
              <a:defRPr/>
            </a:lvl4pPr>
            <a:lvl5pPr marL="1828823" indent="0">
              <a:buNone/>
              <a:defRPr/>
            </a:lvl5pPr>
          </a:lstStyle>
          <a:p>
            <a:pPr lvl="0"/>
            <a:r>
              <a:rPr lang="en-US" dirty="0"/>
              <a:t>Presentation Name</a:t>
            </a:r>
            <a:endParaRPr lang="en-GB" dirty="0"/>
          </a:p>
        </p:txBody>
      </p:sp>
    </p:spTree>
    <p:extLst>
      <p:ext uri="{BB962C8B-B14F-4D97-AF65-F5344CB8AC3E}">
        <p14:creationId xmlns:p14="http://schemas.microsoft.com/office/powerpoint/2010/main" val="4827154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Blue Title and Content">
    <p:bg>
      <p:bgRef idx="1001">
        <a:schemeClr val="bg2"/>
      </p:bgRef>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AFE1BCA-057F-6E1D-A798-7BA1A68F8A7B}"/>
              </a:ext>
            </a:extLst>
          </p:cNvPr>
          <p:cNvSpPr>
            <a:spLocks noGrp="1"/>
          </p:cNvSpPr>
          <p:nvPr>
            <p:ph sz="quarter" idx="10"/>
          </p:nvPr>
        </p:nvSpPr>
        <p:spPr>
          <a:xfrm>
            <a:off x="520701" y="1857374"/>
            <a:ext cx="11074670" cy="4193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Rectangle 1">
            <a:extLst>
              <a:ext uri="{FF2B5EF4-FFF2-40B4-BE49-F238E27FC236}">
                <a16:creationId xmlns:a16="http://schemas.microsoft.com/office/drawing/2014/main" id="{9BDA0A90-EEA9-21C6-AA4A-1BA1480B285C}"/>
              </a:ext>
            </a:extLst>
          </p:cNvPr>
          <p:cNvSpPr/>
          <p:nvPr userDrawn="1"/>
        </p:nvSpPr>
        <p:spPr>
          <a:xfrm>
            <a:off x="577516" y="6233298"/>
            <a:ext cx="11046820" cy="6996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cxnSp>
        <p:nvCxnSpPr>
          <p:cNvPr id="3" name="Straight Connector 2">
            <a:extLst>
              <a:ext uri="{FF2B5EF4-FFF2-40B4-BE49-F238E27FC236}">
                <a16:creationId xmlns:a16="http://schemas.microsoft.com/office/drawing/2014/main" id="{D1993C57-DB39-0A9E-FAD2-DB9B7686D685}"/>
              </a:ext>
            </a:extLst>
          </p:cNvPr>
          <p:cNvCxnSpPr>
            <a:cxnSpLocks/>
          </p:cNvCxnSpPr>
          <p:nvPr userDrawn="1"/>
        </p:nvCxnSpPr>
        <p:spPr>
          <a:xfrm flipH="1">
            <a:off x="577516" y="685800"/>
            <a:ext cx="11046820" cy="0"/>
          </a:xfrm>
          <a:prstGeom prst="line">
            <a:avLst/>
          </a:prstGeom>
          <a:ln w="3175"/>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86A0183-3DC6-C087-2A63-612C524C81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180742" y="169310"/>
            <a:ext cx="1473566" cy="418543"/>
          </a:xfrm>
          <a:prstGeom prst="rect">
            <a:avLst/>
          </a:prstGeom>
        </p:spPr>
      </p:pic>
      <p:sp>
        <p:nvSpPr>
          <p:cNvPr id="7" name="TextBox 6">
            <a:extLst>
              <a:ext uri="{FF2B5EF4-FFF2-40B4-BE49-F238E27FC236}">
                <a16:creationId xmlns:a16="http://schemas.microsoft.com/office/drawing/2014/main" id="{88DACEDB-67F4-B0F3-451B-42044C557BB9}"/>
              </a:ext>
            </a:extLst>
          </p:cNvPr>
          <p:cNvSpPr txBox="1"/>
          <p:nvPr userDrawn="1"/>
        </p:nvSpPr>
        <p:spPr>
          <a:xfrm>
            <a:off x="8289524" y="6402456"/>
            <a:ext cx="3431356" cy="338554"/>
          </a:xfrm>
          <a:prstGeom prst="rect">
            <a:avLst/>
          </a:prstGeom>
          <a:noFill/>
        </p:spPr>
        <p:txBody>
          <a:bodyPr wrap="square" rtlCol="0">
            <a:spAutoFit/>
          </a:bodyPr>
          <a:lstStyle/>
          <a:p>
            <a:r>
              <a:rPr lang="en-US" sz="1600" b="1">
                <a:solidFill>
                  <a:schemeClr val="tx1"/>
                </a:solidFill>
                <a:latin typeface="Derailed" panose="020B0503030101060003" pitchFamily="34" charset="77"/>
              </a:rPr>
              <a:t>   From Newcastle. For the world.</a:t>
            </a:r>
          </a:p>
        </p:txBody>
      </p:sp>
      <p:sp>
        <p:nvSpPr>
          <p:cNvPr id="9" name="Date Placeholder 3">
            <a:extLst>
              <a:ext uri="{FF2B5EF4-FFF2-40B4-BE49-F238E27FC236}">
                <a16:creationId xmlns:a16="http://schemas.microsoft.com/office/drawing/2014/main" id="{4573A5EE-4342-DE6C-BBF2-147026A211D1}"/>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a:p>
        </p:txBody>
      </p:sp>
      <p:sp>
        <p:nvSpPr>
          <p:cNvPr id="10" name="Footer Placeholder 4">
            <a:extLst>
              <a:ext uri="{FF2B5EF4-FFF2-40B4-BE49-F238E27FC236}">
                <a16:creationId xmlns:a16="http://schemas.microsoft.com/office/drawing/2014/main" id="{384FA823-9F66-85FD-758E-3F11BFE0C6DF}"/>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a:p>
        </p:txBody>
      </p:sp>
      <p:sp>
        <p:nvSpPr>
          <p:cNvPr id="11" name="Slide Number Placeholder 5">
            <a:extLst>
              <a:ext uri="{FF2B5EF4-FFF2-40B4-BE49-F238E27FC236}">
                <a16:creationId xmlns:a16="http://schemas.microsoft.com/office/drawing/2014/main" id="{7C990419-9D10-AFBC-951E-C2A36BA9DD62}"/>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
        <p:nvSpPr>
          <p:cNvPr id="12" name="Text Placeholder 7">
            <a:extLst>
              <a:ext uri="{FF2B5EF4-FFF2-40B4-BE49-F238E27FC236}">
                <a16:creationId xmlns:a16="http://schemas.microsoft.com/office/drawing/2014/main" id="{4A557A12-4FD8-6CA0-EFCA-EA2B15133B4C}"/>
              </a:ext>
            </a:extLst>
          </p:cNvPr>
          <p:cNvSpPr>
            <a:spLocks noGrp="1"/>
          </p:cNvSpPr>
          <p:nvPr>
            <p:ph type="body" sz="quarter" idx="17" hasCustomPrompt="1"/>
          </p:nvPr>
        </p:nvSpPr>
        <p:spPr>
          <a:xfrm>
            <a:off x="520571" y="186311"/>
            <a:ext cx="9045575" cy="422275"/>
          </a:xfrm>
        </p:spPr>
        <p:txBody>
          <a:bodyPr anchor="ctr">
            <a:normAutofit/>
          </a:bodyPr>
          <a:lstStyle>
            <a:lvl1pPr marL="0" indent="0">
              <a:buNone/>
              <a:defRPr sz="1600">
                <a:solidFill>
                  <a:schemeClr val="tx2"/>
                </a:solidFill>
              </a:defRPr>
            </a:lvl1pPr>
            <a:lvl2pPr marL="457205" indent="0">
              <a:buNone/>
              <a:defRPr/>
            </a:lvl2pPr>
            <a:lvl3pPr marL="914411" indent="0">
              <a:buNone/>
              <a:defRPr/>
            </a:lvl3pPr>
            <a:lvl4pPr marL="1371617" indent="0">
              <a:buNone/>
              <a:defRPr/>
            </a:lvl4pPr>
            <a:lvl5pPr marL="1828823" indent="0">
              <a:buNone/>
              <a:defRPr/>
            </a:lvl5pPr>
          </a:lstStyle>
          <a:p>
            <a:pPr lvl="0"/>
            <a:r>
              <a:rPr lang="en-US"/>
              <a:t>Presentation Name</a:t>
            </a:r>
            <a:endParaRPr lang="en-GB"/>
          </a:p>
        </p:txBody>
      </p:sp>
      <p:sp>
        <p:nvSpPr>
          <p:cNvPr id="13" name="Title Placeholder 25">
            <a:extLst>
              <a:ext uri="{FF2B5EF4-FFF2-40B4-BE49-F238E27FC236}">
                <a16:creationId xmlns:a16="http://schemas.microsoft.com/office/drawing/2014/main" id="{D539933D-A84E-DCF5-3667-EF8C43FD4518}"/>
              </a:ext>
            </a:extLst>
          </p:cNvPr>
          <p:cNvSpPr>
            <a:spLocks noGrp="1"/>
          </p:cNvSpPr>
          <p:nvPr>
            <p:ph type="title"/>
          </p:nvPr>
        </p:nvSpPr>
        <p:spPr>
          <a:xfrm>
            <a:off x="520566" y="895810"/>
            <a:ext cx="10515600" cy="883658"/>
          </a:xfrm>
          <a:prstGeom prst="rect">
            <a:avLst/>
          </a:prstGeom>
        </p:spPr>
        <p:txBody>
          <a:bodyPr vert="horz" lIns="91440" tIns="45720" rIns="91440" bIns="45720" rtlCol="0" anchor="ctr">
            <a:normAutofit/>
          </a:bodyPr>
          <a:lstStyle>
            <a:lvl1pPr>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591607221"/>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Blue Title and 2 x Content">
    <p:bg>
      <p:bgRef idx="1001">
        <a:schemeClr val="bg2"/>
      </p:bgRef>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AFE1BCA-057F-6E1D-A798-7BA1A68F8A7B}"/>
              </a:ext>
            </a:extLst>
          </p:cNvPr>
          <p:cNvSpPr>
            <a:spLocks noGrp="1"/>
          </p:cNvSpPr>
          <p:nvPr>
            <p:ph sz="quarter" idx="10"/>
          </p:nvPr>
        </p:nvSpPr>
        <p:spPr>
          <a:xfrm>
            <a:off x="520701" y="1857374"/>
            <a:ext cx="5378654" cy="4193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a:extLst>
              <a:ext uri="{FF2B5EF4-FFF2-40B4-BE49-F238E27FC236}">
                <a16:creationId xmlns:a16="http://schemas.microsoft.com/office/drawing/2014/main" id="{2788B92F-24D4-B1A6-CF56-4569691EF6C4}"/>
              </a:ext>
            </a:extLst>
          </p:cNvPr>
          <p:cNvSpPr>
            <a:spLocks noGrp="1"/>
          </p:cNvSpPr>
          <p:nvPr>
            <p:ph sz="quarter" idx="11"/>
          </p:nvPr>
        </p:nvSpPr>
        <p:spPr>
          <a:xfrm>
            <a:off x="6055776" y="1857375"/>
            <a:ext cx="5535612" cy="419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Rectangle 1">
            <a:extLst>
              <a:ext uri="{FF2B5EF4-FFF2-40B4-BE49-F238E27FC236}">
                <a16:creationId xmlns:a16="http://schemas.microsoft.com/office/drawing/2014/main" id="{830E2D1D-B99E-3880-C1BD-EDDB9EC4E7AA}"/>
              </a:ext>
            </a:extLst>
          </p:cNvPr>
          <p:cNvSpPr/>
          <p:nvPr userDrawn="1"/>
        </p:nvSpPr>
        <p:spPr>
          <a:xfrm>
            <a:off x="577516" y="6233298"/>
            <a:ext cx="11046820" cy="6996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cxnSp>
        <p:nvCxnSpPr>
          <p:cNvPr id="5" name="Straight Connector 4">
            <a:extLst>
              <a:ext uri="{FF2B5EF4-FFF2-40B4-BE49-F238E27FC236}">
                <a16:creationId xmlns:a16="http://schemas.microsoft.com/office/drawing/2014/main" id="{51741236-913F-E787-6049-E578E02B1AB9}"/>
              </a:ext>
            </a:extLst>
          </p:cNvPr>
          <p:cNvCxnSpPr>
            <a:cxnSpLocks/>
          </p:cNvCxnSpPr>
          <p:nvPr userDrawn="1"/>
        </p:nvCxnSpPr>
        <p:spPr>
          <a:xfrm flipH="1">
            <a:off x="577516" y="685800"/>
            <a:ext cx="11046820" cy="0"/>
          </a:xfrm>
          <a:prstGeom prst="line">
            <a:avLst/>
          </a:prstGeom>
          <a:ln w="3175"/>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04C1AA8-EAF6-BCD7-CB43-5FD4B645DF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180742" y="169310"/>
            <a:ext cx="1473566" cy="418543"/>
          </a:xfrm>
          <a:prstGeom prst="rect">
            <a:avLst/>
          </a:prstGeom>
        </p:spPr>
      </p:pic>
      <p:sp>
        <p:nvSpPr>
          <p:cNvPr id="8" name="TextBox 7">
            <a:extLst>
              <a:ext uri="{FF2B5EF4-FFF2-40B4-BE49-F238E27FC236}">
                <a16:creationId xmlns:a16="http://schemas.microsoft.com/office/drawing/2014/main" id="{F15F056F-B96C-7E69-ADDB-5A115E961E8C}"/>
              </a:ext>
            </a:extLst>
          </p:cNvPr>
          <p:cNvSpPr txBox="1"/>
          <p:nvPr userDrawn="1"/>
        </p:nvSpPr>
        <p:spPr>
          <a:xfrm>
            <a:off x="8289524" y="6402456"/>
            <a:ext cx="3431356" cy="338554"/>
          </a:xfrm>
          <a:prstGeom prst="rect">
            <a:avLst/>
          </a:prstGeom>
          <a:noFill/>
        </p:spPr>
        <p:txBody>
          <a:bodyPr wrap="square" rtlCol="0">
            <a:spAutoFit/>
          </a:bodyPr>
          <a:lstStyle/>
          <a:p>
            <a:r>
              <a:rPr lang="en-US" sz="1600" b="1">
                <a:solidFill>
                  <a:schemeClr val="tx1"/>
                </a:solidFill>
                <a:latin typeface="Derailed" panose="020B0503030101060003" pitchFamily="34" charset="77"/>
              </a:rPr>
              <a:t>   From Newcastle. For the world.</a:t>
            </a:r>
          </a:p>
        </p:txBody>
      </p:sp>
      <p:sp>
        <p:nvSpPr>
          <p:cNvPr id="10" name="Date Placeholder 3">
            <a:extLst>
              <a:ext uri="{FF2B5EF4-FFF2-40B4-BE49-F238E27FC236}">
                <a16:creationId xmlns:a16="http://schemas.microsoft.com/office/drawing/2014/main" id="{466571CA-A634-387A-19F2-224ADD9F29CA}"/>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a:p>
        </p:txBody>
      </p:sp>
      <p:sp>
        <p:nvSpPr>
          <p:cNvPr id="11" name="Footer Placeholder 4">
            <a:extLst>
              <a:ext uri="{FF2B5EF4-FFF2-40B4-BE49-F238E27FC236}">
                <a16:creationId xmlns:a16="http://schemas.microsoft.com/office/drawing/2014/main" id="{379BA25E-0A1E-7DA9-6557-F7846DE2846C}"/>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a:p>
        </p:txBody>
      </p:sp>
      <p:sp>
        <p:nvSpPr>
          <p:cNvPr id="16" name="Slide Number Placeholder 5">
            <a:extLst>
              <a:ext uri="{FF2B5EF4-FFF2-40B4-BE49-F238E27FC236}">
                <a16:creationId xmlns:a16="http://schemas.microsoft.com/office/drawing/2014/main" id="{E996D91A-3B8E-E458-9960-C42C902BCD61}"/>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
        <p:nvSpPr>
          <p:cNvPr id="7" name="Text Placeholder 7">
            <a:extLst>
              <a:ext uri="{FF2B5EF4-FFF2-40B4-BE49-F238E27FC236}">
                <a16:creationId xmlns:a16="http://schemas.microsoft.com/office/drawing/2014/main" id="{C90548B1-1288-8C75-35CA-99E914B1AF65}"/>
              </a:ext>
            </a:extLst>
          </p:cNvPr>
          <p:cNvSpPr>
            <a:spLocks noGrp="1"/>
          </p:cNvSpPr>
          <p:nvPr>
            <p:ph type="body" sz="quarter" idx="17" hasCustomPrompt="1"/>
          </p:nvPr>
        </p:nvSpPr>
        <p:spPr>
          <a:xfrm>
            <a:off x="520571" y="186311"/>
            <a:ext cx="9045575" cy="422275"/>
          </a:xfrm>
        </p:spPr>
        <p:txBody>
          <a:bodyPr anchor="ctr">
            <a:normAutofit/>
          </a:bodyPr>
          <a:lstStyle>
            <a:lvl1pPr marL="0" indent="0">
              <a:buNone/>
              <a:defRPr sz="1600">
                <a:solidFill>
                  <a:schemeClr val="tx2"/>
                </a:solidFill>
              </a:defRPr>
            </a:lvl1pPr>
            <a:lvl2pPr marL="457205" indent="0">
              <a:buNone/>
              <a:defRPr/>
            </a:lvl2pPr>
            <a:lvl3pPr marL="914411" indent="0">
              <a:buNone/>
              <a:defRPr/>
            </a:lvl3pPr>
            <a:lvl4pPr marL="1371617" indent="0">
              <a:buNone/>
              <a:defRPr/>
            </a:lvl4pPr>
            <a:lvl5pPr marL="1828823" indent="0">
              <a:buNone/>
              <a:defRPr/>
            </a:lvl5pPr>
          </a:lstStyle>
          <a:p>
            <a:pPr lvl="0"/>
            <a:r>
              <a:rPr lang="en-US"/>
              <a:t>Presentation Name</a:t>
            </a:r>
            <a:endParaRPr lang="en-GB"/>
          </a:p>
        </p:txBody>
      </p:sp>
      <p:sp>
        <p:nvSpPr>
          <p:cNvPr id="12" name="Title Placeholder 25">
            <a:extLst>
              <a:ext uri="{FF2B5EF4-FFF2-40B4-BE49-F238E27FC236}">
                <a16:creationId xmlns:a16="http://schemas.microsoft.com/office/drawing/2014/main" id="{91CBD133-5863-4B09-55C0-EC150E31984C}"/>
              </a:ext>
            </a:extLst>
          </p:cNvPr>
          <p:cNvSpPr>
            <a:spLocks noGrp="1"/>
          </p:cNvSpPr>
          <p:nvPr>
            <p:ph type="title"/>
          </p:nvPr>
        </p:nvSpPr>
        <p:spPr>
          <a:xfrm>
            <a:off x="520566" y="895810"/>
            <a:ext cx="10515600" cy="883658"/>
          </a:xfrm>
          <a:prstGeom prst="rect">
            <a:avLst/>
          </a:prstGeom>
        </p:spPr>
        <p:txBody>
          <a:bodyPr vert="horz" lIns="91440" tIns="45720" rIns="91440" bIns="45720" rtlCol="0" anchor="ctr">
            <a:normAutofit/>
          </a:bodyPr>
          <a:lstStyle>
            <a:lvl1pPr>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4046245285"/>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Blue Title and 3 x Content">
    <p:bg>
      <p:bgRef idx="1001">
        <a:schemeClr val="bg2"/>
      </p:bgRef>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AFE1BCA-057F-6E1D-A798-7BA1A68F8A7B}"/>
              </a:ext>
            </a:extLst>
          </p:cNvPr>
          <p:cNvSpPr>
            <a:spLocks noGrp="1"/>
          </p:cNvSpPr>
          <p:nvPr>
            <p:ph sz="quarter" idx="10"/>
          </p:nvPr>
        </p:nvSpPr>
        <p:spPr>
          <a:xfrm>
            <a:off x="520701" y="1857374"/>
            <a:ext cx="3554772" cy="4193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3">
            <a:extLst>
              <a:ext uri="{FF2B5EF4-FFF2-40B4-BE49-F238E27FC236}">
                <a16:creationId xmlns:a16="http://schemas.microsoft.com/office/drawing/2014/main" id="{FA5038F4-BF4B-65F0-ADAE-D3630592FBB6}"/>
              </a:ext>
            </a:extLst>
          </p:cNvPr>
          <p:cNvSpPr>
            <a:spLocks noGrp="1"/>
          </p:cNvSpPr>
          <p:nvPr>
            <p:ph sz="quarter" idx="11"/>
          </p:nvPr>
        </p:nvSpPr>
        <p:spPr>
          <a:xfrm>
            <a:off x="4278392" y="1857373"/>
            <a:ext cx="3554772" cy="4193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3">
            <a:extLst>
              <a:ext uri="{FF2B5EF4-FFF2-40B4-BE49-F238E27FC236}">
                <a16:creationId xmlns:a16="http://schemas.microsoft.com/office/drawing/2014/main" id="{11379A96-8BA2-048F-8DB4-2DF7FF1C7F67}"/>
              </a:ext>
            </a:extLst>
          </p:cNvPr>
          <p:cNvSpPr>
            <a:spLocks noGrp="1"/>
          </p:cNvSpPr>
          <p:nvPr>
            <p:ph sz="quarter" idx="12"/>
          </p:nvPr>
        </p:nvSpPr>
        <p:spPr>
          <a:xfrm>
            <a:off x="8042769" y="1857373"/>
            <a:ext cx="3554772" cy="4193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Rectangle 1">
            <a:extLst>
              <a:ext uri="{FF2B5EF4-FFF2-40B4-BE49-F238E27FC236}">
                <a16:creationId xmlns:a16="http://schemas.microsoft.com/office/drawing/2014/main" id="{D8FC6DFA-53D3-D102-D39E-1C2BFA0960C3}"/>
              </a:ext>
            </a:extLst>
          </p:cNvPr>
          <p:cNvSpPr/>
          <p:nvPr userDrawn="1"/>
        </p:nvSpPr>
        <p:spPr>
          <a:xfrm>
            <a:off x="577516" y="6233298"/>
            <a:ext cx="11046820" cy="6996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cxnSp>
        <p:nvCxnSpPr>
          <p:cNvPr id="3" name="Straight Connector 2">
            <a:extLst>
              <a:ext uri="{FF2B5EF4-FFF2-40B4-BE49-F238E27FC236}">
                <a16:creationId xmlns:a16="http://schemas.microsoft.com/office/drawing/2014/main" id="{F8B2384C-9204-FF6D-D089-9980C86ED9DE}"/>
              </a:ext>
            </a:extLst>
          </p:cNvPr>
          <p:cNvCxnSpPr>
            <a:cxnSpLocks/>
          </p:cNvCxnSpPr>
          <p:nvPr userDrawn="1"/>
        </p:nvCxnSpPr>
        <p:spPr>
          <a:xfrm flipH="1">
            <a:off x="577516" y="685800"/>
            <a:ext cx="11046820" cy="0"/>
          </a:xfrm>
          <a:prstGeom prst="line">
            <a:avLst/>
          </a:prstGeom>
          <a:ln w="3175"/>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14EC0DF-DF92-9659-FD23-95EA7F7B3E8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180742" y="169310"/>
            <a:ext cx="1473566" cy="418543"/>
          </a:xfrm>
          <a:prstGeom prst="rect">
            <a:avLst/>
          </a:prstGeom>
        </p:spPr>
      </p:pic>
      <p:sp>
        <p:nvSpPr>
          <p:cNvPr id="9" name="TextBox 8">
            <a:extLst>
              <a:ext uri="{FF2B5EF4-FFF2-40B4-BE49-F238E27FC236}">
                <a16:creationId xmlns:a16="http://schemas.microsoft.com/office/drawing/2014/main" id="{EF7111DE-1179-08F4-ED9A-047B51F8D278}"/>
              </a:ext>
            </a:extLst>
          </p:cNvPr>
          <p:cNvSpPr txBox="1"/>
          <p:nvPr userDrawn="1"/>
        </p:nvSpPr>
        <p:spPr>
          <a:xfrm>
            <a:off x="8289524" y="6402456"/>
            <a:ext cx="3431356" cy="338554"/>
          </a:xfrm>
          <a:prstGeom prst="rect">
            <a:avLst/>
          </a:prstGeom>
          <a:noFill/>
        </p:spPr>
        <p:txBody>
          <a:bodyPr wrap="square" rtlCol="0">
            <a:spAutoFit/>
          </a:bodyPr>
          <a:lstStyle/>
          <a:p>
            <a:r>
              <a:rPr lang="en-US" sz="1600" b="1">
                <a:solidFill>
                  <a:schemeClr val="tx1"/>
                </a:solidFill>
                <a:latin typeface="Derailed" panose="020B0503030101060003" pitchFamily="34" charset="77"/>
              </a:rPr>
              <a:t>   From Newcastle. For the world.</a:t>
            </a:r>
          </a:p>
        </p:txBody>
      </p:sp>
      <p:sp>
        <p:nvSpPr>
          <p:cNvPr id="11" name="Date Placeholder 3">
            <a:extLst>
              <a:ext uri="{FF2B5EF4-FFF2-40B4-BE49-F238E27FC236}">
                <a16:creationId xmlns:a16="http://schemas.microsoft.com/office/drawing/2014/main" id="{34D552A0-DDB4-E652-6C84-E40D81A2F2F7}"/>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a:p>
        </p:txBody>
      </p:sp>
      <p:sp>
        <p:nvSpPr>
          <p:cNvPr id="16" name="Footer Placeholder 4">
            <a:extLst>
              <a:ext uri="{FF2B5EF4-FFF2-40B4-BE49-F238E27FC236}">
                <a16:creationId xmlns:a16="http://schemas.microsoft.com/office/drawing/2014/main" id="{4A7212F5-5091-CA6A-7922-E0AEA097175A}"/>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a:p>
        </p:txBody>
      </p:sp>
      <p:sp>
        <p:nvSpPr>
          <p:cNvPr id="17" name="Slide Number Placeholder 5">
            <a:extLst>
              <a:ext uri="{FF2B5EF4-FFF2-40B4-BE49-F238E27FC236}">
                <a16:creationId xmlns:a16="http://schemas.microsoft.com/office/drawing/2014/main" id="{70BF5103-450D-00AA-27F7-4E90D61A8929}"/>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
        <p:nvSpPr>
          <p:cNvPr id="8" name="Text Placeholder 7">
            <a:extLst>
              <a:ext uri="{FF2B5EF4-FFF2-40B4-BE49-F238E27FC236}">
                <a16:creationId xmlns:a16="http://schemas.microsoft.com/office/drawing/2014/main" id="{F35FE44F-9A59-4C6C-54BC-2A1738442EFC}"/>
              </a:ext>
            </a:extLst>
          </p:cNvPr>
          <p:cNvSpPr>
            <a:spLocks noGrp="1"/>
          </p:cNvSpPr>
          <p:nvPr>
            <p:ph type="body" sz="quarter" idx="17" hasCustomPrompt="1"/>
          </p:nvPr>
        </p:nvSpPr>
        <p:spPr>
          <a:xfrm>
            <a:off x="520571" y="186311"/>
            <a:ext cx="9045575" cy="422275"/>
          </a:xfrm>
        </p:spPr>
        <p:txBody>
          <a:bodyPr anchor="ctr">
            <a:normAutofit/>
          </a:bodyPr>
          <a:lstStyle>
            <a:lvl1pPr marL="0" indent="0">
              <a:buNone/>
              <a:defRPr sz="1600">
                <a:solidFill>
                  <a:schemeClr val="tx2"/>
                </a:solidFill>
              </a:defRPr>
            </a:lvl1pPr>
            <a:lvl2pPr marL="457205" indent="0">
              <a:buNone/>
              <a:defRPr/>
            </a:lvl2pPr>
            <a:lvl3pPr marL="914411" indent="0">
              <a:buNone/>
              <a:defRPr/>
            </a:lvl3pPr>
            <a:lvl4pPr marL="1371617" indent="0">
              <a:buNone/>
              <a:defRPr/>
            </a:lvl4pPr>
            <a:lvl5pPr marL="1828823" indent="0">
              <a:buNone/>
              <a:defRPr/>
            </a:lvl5pPr>
          </a:lstStyle>
          <a:p>
            <a:pPr lvl="0"/>
            <a:r>
              <a:rPr lang="en-US"/>
              <a:t>Presentation Name</a:t>
            </a:r>
            <a:endParaRPr lang="en-GB"/>
          </a:p>
        </p:txBody>
      </p:sp>
      <p:sp>
        <p:nvSpPr>
          <p:cNvPr id="12" name="Title Placeholder 25">
            <a:extLst>
              <a:ext uri="{FF2B5EF4-FFF2-40B4-BE49-F238E27FC236}">
                <a16:creationId xmlns:a16="http://schemas.microsoft.com/office/drawing/2014/main" id="{A8BFF69E-DD06-9FD3-2362-DA88B7A32B41}"/>
              </a:ext>
            </a:extLst>
          </p:cNvPr>
          <p:cNvSpPr>
            <a:spLocks noGrp="1"/>
          </p:cNvSpPr>
          <p:nvPr>
            <p:ph type="title"/>
          </p:nvPr>
        </p:nvSpPr>
        <p:spPr>
          <a:xfrm>
            <a:off x="520566" y="895810"/>
            <a:ext cx="10515600" cy="883658"/>
          </a:xfrm>
          <a:prstGeom prst="rect">
            <a:avLst/>
          </a:prstGeom>
        </p:spPr>
        <p:txBody>
          <a:bodyPr vert="horz" lIns="91440" tIns="45720" rIns="91440" bIns="45720" rtlCol="0" anchor="ctr">
            <a:normAutofit/>
          </a:bodyPr>
          <a:lstStyle>
            <a:lvl1pPr>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2414512792"/>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ection Header Lion">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829679-9942-77AF-4C6B-55AA077C5DC6}"/>
              </a:ext>
            </a:extLst>
          </p:cNvPr>
          <p:cNvSpPr/>
          <p:nvPr userDrawn="1"/>
        </p:nvSpPr>
        <p:spPr>
          <a:xfrm>
            <a:off x="0" y="0"/>
            <a:ext cx="12192000" cy="6858000"/>
          </a:xfrm>
          <a:prstGeom prst="rect">
            <a:avLst/>
          </a:prstGeom>
          <a:gradFill flip="none" rotWithShape="1">
            <a:gsLst>
              <a:gs pos="50000">
                <a:srgbClr val="004273"/>
              </a:gs>
              <a:gs pos="0">
                <a:srgbClr val="003050"/>
              </a:gs>
              <a:gs pos="100000">
                <a:srgbClr val="0091CE"/>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800"/>
          </a:p>
        </p:txBody>
      </p:sp>
      <p:sp>
        <p:nvSpPr>
          <p:cNvPr id="10" name="Rectangle 9">
            <a:extLst>
              <a:ext uri="{FF2B5EF4-FFF2-40B4-BE49-F238E27FC236}">
                <a16:creationId xmlns:a16="http://schemas.microsoft.com/office/drawing/2014/main" id="{CC33804A-E475-4620-90BA-14C7236A9E30}"/>
              </a:ext>
            </a:extLst>
          </p:cNvPr>
          <p:cNvSpPr>
            <a:spLocks noGrp="1" noRot="1" noMove="1" noResize="1" noEditPoints="1" noAdjustHandles="1" noChangeArrowheads="1" noChangeShapeType="1"/>
          </p:cNvSpPr>
          <p:nvPr userDrawn="1"/>
        </p:nvSpPr>
        <p:spPr>
          <a:xfrm>
            <a:off x="0" y="6294704"/>
            <a:ext cx="12192000" cy="574476"/>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sp>
        <p:nvSpPr>
          <p:cNvPr id="2" name="Title 1">
            <a:extLst>
              <a:ext uri="{FF2B5EF4-FFF2-40B4-BE49-F238E27FC236}">
                <a16:creationId xmlns:a16="http://schemas.microsoft.com/office/drawing/2014/main" id="{336C9D99-1ADC-64D8-DC9D-FA1FF5D9BD0A}"/>
              </a:ext>
            </a:extLst>
          </p:cNvPr>
          <p:cNvSpPr>
            <a:spLocks noGrp="1"/>
          </p:cNvSpPr>
          <p:nvPr>
            <p:ph type="ctrTitle"/>
          </p:nvPr>
        </p:nvSpPr>
        <p:spPr>
          <a:xfrm>
            <a:off x="1524001" y="1927072"/>
            <a:ext cx="5964453" cy="2387600"/>
          </a:xfrm>
          <a:prstGeom prst="rect">
            <a:avLst/>
          </a:prstGeom>
        </p:spPr>
        <p:txBody>
          <a:bodyPr anchor="b">
            <a:normAutofit/>
          </a:bodyPr>
          <a:lstStyle>
            <a:lvl1pPr algn="l">
              <a:defRPr sz="4000">
                <a:solidFill>
                  <a:schemeClr val="bg1"/>
                </a:solidFill>
              </a:defRPr>
            </a:lvl1pPr>
          </a:lstStyle>
          <a:p>
            <a:r>
              <a:rPr lang="en-US"/>
              <a:t>Click to edit Master title style</a:t>
            </a:r>
            <a:endParaRPr lang="en-GB"/>
          </a:p>
        </p:txBody>
      </p:sp>
      <p:cxnSp>
        <p:nvCxnSpPr>
          <p:cNvPr id="8" name="Straight Connector 7">
            <a:extLst>
              <a:ext uri="{FF2B5EF4-FFF2-40B4-BE49-F238E27FC236}">
                <a16:creationId xmlns:a16="http://schemas.microsoft.com/office/drawing/2014/main" id="{FA82FD9D-1C0E-9822-A174-49DB57823D43}"/>
              </a:ext>
            </a:extLst>
          </p:cNvPr>
          <p:cNvCxnSpPr>
            <a:cxnSpLocks/>
          </p:cNvCxnSpPr>
          <p:nvPr userDrawn="1"/>
        </p:nvCxnSpPr>
        <p:spPr>
          <a:xfrm flipV="1">
            <a:off x="912448" y="0"/>
            <a:ext cx="0" cy="4169182"/>
          </a:xfrm>
          <a:prstGeom prst="line">
            <a:avLst/>
          </a:prstGeom>
          <a:ln w="127000">
            <a:solidFill>
              <a:srgbClr val="C92136"/>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B688D38-3E3E-98A2-916D-CE3DBC928A9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711663" y="378192"/>
            <a:ext cx="1912677" cy="543265"/>
          </a:xfrm>
          <a:prstGeom prst="rect">
            <a:avLst/>
          </a:prstGeom>
        </p:spPr>
      </p:pic>
      <p:sp>
        <p:nvSpPr>
          <p:cNvPr id="11" name="TextBox 10">
            <a:extLst>
              <a:ext uri="{FF2B5EF4-FFF2-40B4-BE49-F238E27FC236}">
                <a16:creationId xmlns:a16="http://schemas.microsoft.com/office/drawing/2014/main" id="{3792C4E1-CA3C-BE4B-A9BA-E62C792EE9AF}"/>
              </a:ext>
            </a:extLst>
          </p:cNvPr>
          <p:cNvSpPr txBox="1"/>
          <p:nvPr userDrawn="1"/>
        </p:nvSpPr>
        <p:spPr>
          <a:xfrm>
            <a:off x="8289524" y="6402456"/>
            <a:ext cx="3431356" cy="338554"/>
          </a:xfrm>
          <a:prstGeom prst="rect">
            <a:avLst/>
          </a:prstGeom>
          <a:noFill/>
        </p:spPr>
        <p:txBody>
          <a:bodyPr wrap="square" rtlCol="0">
            <a:spAutoFit/>
          </a:bodyPr>
          <a:lstStyle/>
          <a:p>
            <a:r>
              <a:rPr lang="en-US" sz="1600" b="1">
                <a:solidFill>
                  <a:schemeClr val="bg1"/>
                </a:solidFill>
                <a:latin typeface="Derailed" panose="020B0503030101060003" pitchFamily="34" charset="77"/>
              </a:rPr>
              <a:t>   From Newcastle. For the world.</a:t>
            </a:r>
          </a:p>
        </p:txBody>
      </p:sp>
      <p:pic>
        <p:nvPicPr>
          <p:cNvPr id="12" name="Graphic 11">
            <a:extLst>
              <a:ext uri="{FF2B5EF4-FFF2-40B4-BE49-F238E27FC236}">
                <a16:creationId xmlns:a16="http://schemas.microsoft.com/office/drawing/2014/main" id="{5EC53B4B-19F5-5EA5-5BB0-CF960476889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04804" y="1133422"/>
            <a:ext cx="8519068" cy="6021401"/>
          </a:xfrm>
          <a:prstGeom prst="rect">
            <a:avLst/>
          </a:prstGeom>
        </p:spPr>
      </p:pic>
      <p:sp>
        <p:nvSpPr>
          <p:cNvPr id="3" name="Date Placeholder 3">
            <a:extLst>
              <a:ext uri="{FF2B5EF4-FFF2-40B4-BE49-F238E27FC236}">
                <a16:creationId xmlns:a16="http://schemas.microsoft.com/office/drawing/2014/main" id="{E46D611D-AED8-9F9B-BEE3-7A87D0FD03B3}"/>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a:p>
        </p:txBody>
      </p:sp>
      <p:sp>
        <p:nvSpPr>
          <p:cNvPr id="13" name="Footer Placeholder 4">
            <a:extLst>
              <a:ext uri="{FF2B5EF4-FFF2-40B4-BE49-F238E27FC236}">
                <a16:creationId xmlns:a16="http://schemas.microsoft.com/office/drawing/2014/main" id="{B969741B-DBD9-15D8-A5D7-5A5B90624C88}"/>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a:p>
        </p:txBody>
      </p:sp>
      <p:sp>
        <p:nvSpPr>
          <p:cNvPr id="14" name="Slide Number Placeholder 5">
            <a:extLst>
              <a:ext uri="{FF2B5EF4-FFF2-40B4-BE49-F238E27FC236}">
                <a16:creationId xmlns:a16="http://schemas.microsoft.com/office/drawing/2014/main" id="{F26668BE-85C6-CF41-520F-167CBB57A61A}"/>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Tree>
    <p:extLst>
      <p:ext uri="{BB962C8B-B14F-4D97-AF65-F5344CB8AC3E}">
        <p14:creationId xmlns:p14="http://schemas.microsoft.com/office/powerpoint/2010/main" val="145718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08333E-7 -4.44444E-6 L 2.08333E-7 -0.70393 " pathEditMode="relative" rAng="0" ptsTypes="AA">
                                      <p:cBhvr>
                                        <p:cTn id="6" dur="3000" spd="-100000" fill="hold"/>
                                        <p:tgtEl>
                                          <p:spTgt spid="8"/>
                                        </p:tgtEl>
                                        <p:attrNameLst>
                                          <p:attrName>ppt_x</p:attrName>
                                          <p:attrName>ppt_y</p:attrName>
                                        </p:attrNameLst>
                                      </p:cBhvr>
                                      <p:rCtr x="0" y="-35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ection Header City">
    <p:bg>
      <p:bgRef idx="1001">
        <a:schemeClr val="bg1"/>
      </p:bgRef>
    </p:bg>
    <p:spTree>
      <p:nvGrpSpPr>
        <p:cNvPr id="1" name=""/>
        <p:cNvGrpSpPr/>
        <p:nvPr/>
      </p:nvGrpSpPr>
      <p:grpSpPr>
        <a:xfrm>
          <a:off x="0" y="0"/>
          <a:ext cx="0" cy="0"/>
          <a:chOff x="0" y="0"/>
          <a:chExt cx="0" cy="0"/>
        </a:xfrm>
      </p:grpSpPr>
      <p:pic>
        <p:nvPicPr>
          <p:cNvPr id="3" name="Picture 2" descr="Newcastle Cityscape">
            <a:extLst>
              <a:ext uri="{FF2B5EF4-FFF2-40B4-BE49-F238E27FC236}">
                <a16:creationId xmlns:a16="http://schemas.microsoft.com/office/drawing/2014/main" id="{EF99EB38-6334-A0DC-181B-3A9705D842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C75A153B-0CE7-D39D-DBC8-D3A89E4A6D62}"/>
              </a:ext>
            </a:extLst>
          </p:cNvPr>
          <p:cNvSpPr/>
          <p:nvPr userDrawn="1"/>
        </p:nvSpPr>
        <p:spPr>
          <a:xfrm>
            <a:off x="0" y="2524382"/>
            <a:ext cx="8463065" cy="2232250"/>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sp>
        <p:nvSpPr>
          <p:cNvPr id="10" name="Rectangle 9">
            <a:extLst>
              <a:ext uri="{FF2B5EF4-FFF2-40B4-BE49-F238E27FC236}">
                <a16:creationId xmlns:a16="http://schemas.microsoft.com/office/drawing/2014/main" id="{CC33804A-E475-4620-90BA-14C7236A9E30}"/>
              </a:ext>
            </a:extLst>
          </p:cNvPr>
          <p:cNvSpPr>
            <a:spLocks noGrp="1" noRot="1" noMove="1" noResize="1" noEditPoints="1" noAdjustHandles="1" noChangeArrowheads="1" noChangeShapeType="1"/>
          </p:cNvSpPr>
          <p:nvPr userDrawn="1"/>
        </p:nvSpPr>
        <p:spPr>
          <a:xfrm>
            <a:off x="0" y="6294704"/>
            <a:ext cx="12192000" cy="574476"/>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sp>
        <p:nvSpPr>
          <p:cNvPr id="2" name="Title 1">
            <a:extLst>
              <a:ext uri="{FF2B5EF4-FFF2-40B4-BE49-F238E27FC236}">
                <a16:creationId xmlns:a16="http://schemas.microsoft.com/office/drawing/2014/main" id="{336C9D99-1ADC-64D8-DC9D-FA1FF5D9BD0A}"/>
              </a:ext>
            </a:extLst>
          </p:cNvPr>
          <p:cNvSpPr>
            <a:spLocks noGrp="1"/>
          </p:cNvSpPr>
          <p:nvPr>
            <p:ph type="ctrTitle"/>
          </p:nvPr>
        </p:nvSpPr>
        <p:spPr>
          <a:xfrm>
            <a:off x="1523998" y="2694562"/>
            <a:ext cx="6686144" cy="1620110"/>
          </a:xfrm>
          <a:prstGeom prst="rect">
            <a:avLst/>
          </a:prstGeom>
        </p:spPr>
        <p:txBody>
          <a:bodyPr anchor="b">
            <a:normAutofit/>
          </a:bodyPr>
          <a:lstStyle>
            <a:lvl1pPr algn="l">
              <a:defRPr sz="4000">
                <a:solidFill>
                  <a:schemeClr val="bg1"/>
                </a:solidFill>
              </a:defRPr>
            </a:lvl1pPr>
          </a:lstStyle>
          <a:p>
            <a:r>
              <a:rPr lang="en-US"/>
              <a:t>Click to edit Master title style</a:t>
            </a:r>
            <a:endParaRPr lang="en-GB"/>
          </a:p>
        </p:txBody>
      </p:sp>
      <p:pic>
        <p:nvPicPr>
          <p:cNvPr id="9" name="Picture 8">
            <a:extLst>
              <a:ext uri="{FF2B5EF4-FFF2-40B4-BE49-F238E27FC236}">
                <a16:creationId xmlns:a16="http://schemas.microsoft.com/office/drawing/2014/main" id="{5B688D38-3E3E-98A2-916D-CE3DBC928A9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711663" y="378192"/>
            <a:ext cx="1912677" cy="543265"/>
          </a:xfrm>
          <a:prstGeom prst="rect">
            <a:avLst/>
          </a:prstGeom>
        </p:spPr>
      </p:pic>
      <p:sp>
        <p:nvSpPr>
          <p:cNvPr id="11" name="TextBox 10">
            <a:extLst>
              <a:ext uri="{FF2B5EF4-FFF2-40B4-BE49-F238E27FC236}">
                <a16:creationId xmlns:a16="http://schemas.microsoft.com/office/drawing/2014/main" id="{3792C4E1-CA3C-BE4B-A9BA-E62C792EE9AF}"/>
              </a:ext>
            </a:extLst>
          </p:cNvPr>
          <p:cNvSpPr txBox="1"/>
          <p:nvPr userDrawn="1"/>
        </p:nvSpPr>
        <p:spPr>
          <a:xfrm>
            <a:off x="8289524" y="6402456"/>
            <a:ext cx="3431356" cy="338554"/>
          </a:xfrm>
          <a:prstGeom prst="rect">
            <a:avLst/>
          </a:prstGeom>
          <a:noFill/>
        </p:spPr>
        <p:txBody>
          <a:bodyPr wrap="square" rtlCol="0">
            <a:spAutoFit/>
          </a:bodyPr>
          <a:lstStyle/>
          <a:p>
            <a:r>
              <a:rPr lang="en-US" sz="1600" b="1">
                <a:solidFill>
                  <a:schemeClr val="bg1"/>
                </a:solidFill>
                <a:latin typeface="Derailed" panose="020B0503030101060003" pitchFamily="34" charset="77"/>
              </a:rPr>
              <a:t>   From Newcastle. For the world.</a:t>
            </a:r>
          </a:p>
        </p:txBody>
      </p:sp>
      <p:sp>
        <p:nvSpPr>
          <p:cNvPr id="12" name="Date Placeholder 3">
            <a:extLst>
              <a:ext uri="{FF2B5EF4-FFF2-40B4-BE49-F238E27FC236}">
                <a16:creationId xmlns:a16="http://schemas.microsoft.com/office/drawing/2014/main" id="{73BD4321-1B21-C4D5-5232-2B7A774EDC62}"/>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a:p>
        </p:txBody>
      </p:sp>
      <p:sp>
        <p:nvSpPr>
          <p:cNvPr id="15" name="Footer Placeholder 4">
            <a:extLst>
              <a:ext uri="{FF2B5EF4-FFF2-40B4-BE49-F238E27FC236}">
                <a16:creationId xmlns:a16="http://schemas.microsoft.com/office/drawing/2014/main" id="{574AE7ED-1099-210F-EF49-C4B8AEB7EBFC}"/>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a:p>
        </p:txBody>
      </p:sp>
      <p:sp>
        <p:nvSpPr>
          <p:cNvPr id="16" name="Slide Number Placeholder 5">
            <a:extLst>
              <a:ext uri="{FF2B5EF4-FFF2-40B4-BE49-F238E27FC236}">
                <a16:creationId xmlns:a16="http://schemas.microsoft.com/office/drawing/2014/main" id="{EFFA8343-644D-B8C7-5190-667D05F96B7E}"/>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cxnSp>
        <p:nvCxnSpPr>
          <p:cNvPr id="18" name="Straight Connector 17">
            <a:extLst>
              <a:ext uri="{FF2B5EF4-FFF2-40B4-BE49-F238E27FC236}">
                <a16:creationId xmlns:a16="http://schemas.microsoft.com/office/drawing/2014/main" id="{71BE7970-2A31-DFD2-91CD-01641BBA6F2A}"/>
              </a:ext>
            </a:extLst>
          </p:cNvPr>
          <p:cNvCxnSpPr>
            <a:cxnSpLocks/>
          </p:cNvCxnSpPr>
          <p:nvPr userDrawn="1"/>
        </p:nvCxnSpPr>
        <p:spPr>
          <a:xfrm flipV="1">
            <a:off x="912448" y="0"/>
            <a:ext cx="0" cy="4169182"/>
          </a:xfrm>
          <a:prstGeom prst="line">
            <a:avLst/>
          </a:prstGeom>
          <a:ln w="127000">
            <a:solidFill>
              <a:srgbClr val="C92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9717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4.79167E-6 2.96296E-6 L -0.69415 -0.00209 " pathEditMode="relative" rAng="0" ptsTypes="AA">
                                      <p:cBhvr>
                                        <p:cTn id="6" dur="3000" spd="-100000" fill="hold"/>
                                        <p:tgtEl>
                                          <p:spTgt spid="14"/>
                                        </p:tgtEl>
                                        <p:attrNameLst>
                                          <p:attrName>ppt_x</p:attrName>
                                          <p:attrName>ppt_y</p:attrName>
                                        </p:attrNameLst>
                                      </p:cBhvr>
                                      <p:rCtr x="-34701" y="-116"/>
                                    </p:animMotion>
                                  </p:childTnLst>
                                </p:cTn>
                              </p:par>
                              <p:par>
                                <p:cTn id="7" presetID="42" presetClass="path" presetSubtype="0" accel="50000" decel="50000" fill="hold" nodeType="withEffect">
                                  <p:stCondLst>
                                    <p:cond delay="0"/>
                                  </p:stCondLst>
                                  <p:childTnLst>
                                    <p:animMotion origin="layout" path="M 2.08333E-7 -4.44444E-6 L 2.08333E-7 -0.70393 " pathEditMode="relative" rAng="0" ptsTypes="AA">
                                      <p:cBhvr>
                                        <p:cTn id="8" dur="3000" spd="-100000" fill="hold"/>
                                        <p:tgtEl>
                                          <p:spTgt spid="18"/>
                                        </p:tgtEl>
                                        <p:attrNameLst>
                                          <p:attrName>ppt_x</p:attrName>
                                          <p:attrName>ppt_y</p:attrName>
                                        </p:attrNameLst>
                                      </p:cBhvr>
                                      <p:rCtr x="0" y="-35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Section Header Arches">
    <p:bg>
      <p:bgRef idx="1001">
        <a:schemeClr val="bg1"/>
      </p:bgRef>
    </p:bg>
    <p:spTree>
      <p:nvGrpSpPr>
        <p:cNvPr id="1" name=""/>
        <p:cNvGrpSpPr/>
        <p:nvPr/>
      </p:nvGrpSpPr>
      <p:grpSpPr>
        <a:xfrm>
          <a:off x="0" y="0"/>
          <a:ext cx="0" cy="0"/>
          <a:chOff x="0" y="0"/>
          <a:chExt cx="0" cy="0"/>
        </a:xfrm>
      </p:grpSpPr>
      <p:pic>
        <p:nvPicPr>
          <p:cNvPr id="6" name="Picture 5" descr="Newcastle University Arches">
            <a:extLst>
              <a:ext uri="{FF2B5EF4-FFF2-40B4-BE49-F238E27FC236}">
                <a16:creationId xmlns:a16="http://schemas.microsoft.com/office/drawing/2014/main" id="{117474B9-0808-A6D3-4A0C-CB3134BE20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23F43331-0AC2-0402-DF42-8DA9534DC48E}"/>
              </a:ext>
            </a:extLst>
          </p:cNvPr>
          <p:cNvSpPr/>
          <p:nvPr userDrawn="1"/>
        </p:nvSpPr>
        <p:spPr>
          <a:xfrm>
            <a:off x="0" y="2524382"/>
            <a:ext cx="8463065" cy="2232250"/>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sp>
        <p:nvSpPr>
          <p:cNvPr id="10" name="Rectangle 9">
            <a:extLst>
              <a:ext uri="{FF2B5EF4-FFF2-40B4-BE49-F238E27FC236}">
                <a16:creationId xmlns:a16="http://schemas.microsoft.com/office/drawing/2014/main" id="{CC33804A-E475-4620-90BA-14C7236A9E30}"/>
              </a:ext>
            </a:extLst>
          </p:cNvPr>
          <p:cNvSpPr>
            <a:spLocks noGrp="1" noRot="1" noMove="1" noResize="1" noEditPoints="1" noAdjustHandles="1" noChangeArrowheads="1" noChangeShapeType="1"/>
          </p:cNvSpPr>
          <p:nvPr userDrawn="1"/>
        </p:nvSpPr>
        <p:spPr>
          <a:xfrm>
            <a:off x="0" y="6294704"/>
            <a:ext cx="12192000" cy="574476"/>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sp>
        <p:nvSpPr>
          <p:cNvPr id="2" name="Title 1">
            <a:extLst>
              <a:ext uri="{FF2B5EF4-FFF2-40B4-BE49-F238E27FC236}">
                <a16:creationId xmlns:a16="http://schemas.microsoft.com/office/drawing/2014/main" id="{336C9D99-1ADC-64D8-DC9D-FA1FF5D9BD0A}"/>
              </a:ext>
            </a:extLst>
          </p:cNvPr>
          <p:cNvSpPr>
            <a:spLocks noGrp="1"/>
          </p:cNvSpPr>
          <p:nvPr>
            <p:ph type="ctrTitle"/>
          </p:nvPr>
        </p:nvSpPr>
        <p:spPr>
          <a:xfrm>
            <a:off x="1523998" y="2986391"/>
            <a:ext cx="6686144" cy="1328281"/>
          </a:xfrm>
          <a:prstGeom prst="rect">
            <a:avLst/>
          </a:prstGeom>
        </p:spPr>
        <p:txBody>
          <a:bodyPr anchor="b">
            <a:normAutofit/>
          </a:bodyPr>
          <a:lstStyle>
            <a:lvl1pPr algn="l">
              <a:defRPr sz="4000">
                <a:solidFill>
                  <a:schemeClr val="bg1"/>
                </a:solidFill>
              </a:defRPr>
            </a:lvl1pPr>
          </a:lstStyle>
          <a:p>
            <a:r>
              <a:rPr lang="en-US"/>
              <a:t>Click to edit Master title style</a:t>
            </a:r>
            <a:endParaRPr lang="en-GB"/>
          </a:p>
        </p:txBody>
      </p:sp>
      <p:pic>
        <p:nvPicPr>
          <p:cNvPr id="9" name="Picture 8">
            <a:extLst>
              <a:ext uri="{FF2B5EF4-FFF2-40B4-BE49-F238E27FC236}">
                <a16:creationId xmlns:a16="http://schemas.microsoft.com/office/drawing/2014/main" id="{5B688D38-3E3E-98A2-916D-CE3DBC928A9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711663" y="378192"/>
            <a:ext cx="1912677" cy="543265"/>
          </a:xfrm>
          <a:prstGeom prst="rect">
            <a:avLst/>
          </a:prstGeom>
        </p:spPr>
      </p:pic>
      <p:sp>
        <p:nvSpPr>
          <p:cNvPr id="11" name="TextBox 10">
            <a:extLst>
              <a:ext uri="{FF2B5EF4-FFF2-40B4-BE49-F238E27FC236}">
                <a16:creationId xmlns:a16="http://schemas.microsoft.com/office/drawing/2014/main" id="{3792C4E1-CA3C-BE4B-A9BA-E62C792EE9AF}"/>
              </a:ext>
            </a:extLst>
          </p:cNvPr>
          <p:cNvSpPr txBox="1"/>
          <p:nvPr userDrawn="1"/>
        </p:nvSpPr>
        <p:spPr>
          <a:xfrm>
            <a:off x="8289524" y="6402456"/>
            <a:ext cx="3431356" cy="338554"/>
          </a:xfrm>
          <a:prstGeom prst="rect">
            <a:avLst/>
          </a:prstGeom>
          <a:noFill/>
        </p:spPr>
        <p:txBody>
          <a:bodyPr wrap="square" rtlCol="0">
            <a:spAutoFit/>
          </a:bodyPr>
          <a:lstStyle/>
          <a:p>
            <a:r>
              <a:rPr lang="en-US" sz="1600" b="1">
                <a:solidFill>
                  <a:schemeClr val="bg1"/>
                </a:solidFill>
                <a:latin typeface="Derailed" panose="020B0503030101060003" pitchFamily="34" charset="77"/>
              </a:rPr>
              <a:t>   From Newcastle. For the world.</a:t>
            </a:r>
          </a:p>
        </p:txBody>
      </p:sp>
      <p:sp>
        <p:nvSpPr>
          <p:cNvPr id="3" name="Date Placeholder 3">
            <a:extLst>
              <a:ext uri="{FF2B5EF4-FFF2-40B4-BE49-F238E27FC236}">
                <a16:creationId xmlns:a16="http://schemas.microsoft.com/office/drawing/2014/main" id="{D0842B96-B5FE-1E35-CBEA-91472EF08373}"/>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a:p>
        </p:txBody>
      </p:sp>
      <p:sp>
        <p:nvSpPr>
          <p:cNvPr id="12" name="Footer Placeholder 4">
            <a:extLst>
              <a:ext uri="{FF2B5EF4-FFF2-40B4-BE49-F238E27FC236}">
                <a16:creationId xmlns:a16="http://schemas.microsoft.com/office/drawing/2014/main" id="{8CC5A30D-E0CD-8A88-10A5-24D332949805}"/>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a:p>
        </p:txBody>
      </p:sp>
      <p:sp>
        <p:nvSpPr>
          <p:cNvPr id="13" name="Slide Number Placeholder 5">
            <a:extLst>
              <a:ext uri="{FF2B5EF4-FFF2-40B4-BE49-F238E27FC236}">
                <a16:creationId xmlns:a16="http://schemas.microsoft.com/office/drawing/2014/main" id="{8B6168C0-63B7-4C4B-F94F-092E8F737D7D}"/>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cxnSp>
        <p:nvCxnSpPr>
          <p:cNvPr id="16" name="Straight Connector 15">
            <a:extLst>
              <a:ext uri="{FF2B5EF4-FFF2-40B4-BE49-F238E27FC236}">
                <a16:creationId xmlns:a16="http://schemas.microsoft.com/office/drawing/2014/main" id="{0054636D-B9F2-D1BB-38B8-113E6628E5F3}"/>
              </a:ext>
            </a:extLst>
          </p:cNvPr>
          <p:cNvCxnSpPr>
            <a:cxnSpLocks/>
          </p:cNvCxnSpPr>
          <p:nvPr userDrawn="1"/>
        </p:nvCxnSpPr>
        <p:spPr>
          <a:xfrm flipV="1">
            <a:off x="912448" y="0"/>
            <a:ext cx="0" cy="4169182"/>
          </a:xfrm>
          <a:prstGeom prst="line">
            <a:avLst/>
          </a:prstGeom>
          <a:ln w="127000">
            <a:solidFill>
              <a:srgbClr val="C92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6146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4.79167E-6 2.96296E-6 L -0.69415 -0.00209 " pathEditMode="relative" rAng="0" ptsTypes="AA">
                                      <p:cBhvr>
                                        <p:cTn id="6" dur="3000" spd="-100000" fill="hold"/>
                                        <p:tgtEl>
                                          <p:spTgt spid="14"/>
                                        </p:tgtEl>
                                        <p:attrNameLst>
                                          <p:attrName>ppt_x</p:attrName>
                                          <p:attrName>ppt_y</p:attrName>
                                        </p:attrNameLst>
                                      </p:cBhvr>
                                      <p:rCtr x="-34701" y="-116"/>
                                    </p:animMotion>
                                  </p:childTnLst>
                                </p:cTn>
                              </p:par>
                              <p:par>
                                <p:cTn id="7" presetID="42" presetClass="path" presetSubtype="0" accel="50000" decel="50000" fill="hold" nodeType="withEffect">
                                  <p:stCondLst>
                                    <p:cond delay="0"/>
                                  </p:stCondLst>
                                  <p:childTnLst>
                                    <p:animMotion origin="layout" path="M 2.08333E-7 -4.44444E-6 L 2.08333E-7 -0.70393 " pathEditMode="relative" rAng="0" ptsTypes="AA">
                                      <p:cBhvr>
                                        <p:cTn id="8" dur="3000" spd="-100000" fill="hold"/>
                                        <p:tgtEl>
                                          <p:spTgt spid="16"/>
                                        </p:tgtEl>
                                        <p:attrNameLst>
                                          <p:attrName>ppt_x</p:attrName>
                                          <p:attrName>ppt_y</p:attrName>
                                        </p:attrNameLst>
                                      </p:cBhvr>
                                      <p:rCtr x="0" y="-35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ection Header King's Gate">
    <p:bg>
      <p:bgRef idx="1001">
        <a:schemeClr val="bg1"/>
      </p:bgRef>
    </p:bg>
    <p:spTree>
      <p:nvGrpSpPr>
        <p:cNvPr id="1" name=""/>
        <p:cNvGrpSpPr/>
        <p:nvPr/>
      </p:nvGrpSpPr>
      <p:grpSpPr>
        <a:xfrm>
          <a:off x="0" y="0"/>
          <a:ext cx="0" cy="0"/>
          <a:chOff x="0" y="0"/>
          <a:chExt cx="0" cy="0"/>
        </a:xfrm>
      </p:grpSpPr>
      <p:pic>
        <p:nvPicPr>
          <p:cNvPr id="5" name="Picture 4" descr="Newcastle University Arches">
            <a:extLst>
              <a:ext uri="{FF2B5EF4-FFF2-40B4-BE49-F238E27FC236}">
                <a16:creationId xmlns:a16="http://schemas.microsoft.com/office/drawing/2014/main" id="{129BD305-8596-6231-A4E1-BD67DC410A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4D534D85-0E10-6522-4D67-54BF8428D386}"/>
              </a:ext>
            </a:extLst>
          </p:cNvPr>
          <p:cNvSpPr/>
          <p:nvPr userDrawn="1"/>
        </p:nvSpPr>
        <p:spPr>
          <a:xfrm>
            <a:off x="0" y="2524382"/>
            <a:ext cx="8463065" cy="2232250"/>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sp>
        <p:nvSpPr>
          <p:cNvPr id="10" name="Rectangle 9">
            <a:extLst>
              <a:ext uri="{FF2B5EF4-FFF2-40B4-BE49-F238E27FC236}">
                <a16:creationId xmlns:a16="http://schemas.microsoft.com/office/drawing/2014/main" id="{CC33804A-E475-4620-90BA-14C7236A9E30}"/>
              </a:ext>
            </a:extLst>
          </p:cNvPr>
          <p:cNvSpPr>
            <a:spLocks noGrp="1" noRot="1" noMove="1" noResize="1" noEditPoints="1" noAdjustHandles="1" noChangeArrowheads="1" noChangeShapeType="1"/>
          </p:cNvSpPr>
          <p:nvPr userDrawn="1"/>
        </p:nvSpPr>
        <p:spPr>
          <a:xfrm>
            <a:off x="0" y="6294704"/>
            <a:ext cx="12192000" cy="574476"/>
          </a:xfrm>
          <a:prstGeom prst="rect">
            <a:avLst/>
          </a:prstGeom>
          <a:solidFill>
            <a:srgbClr val="003A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sp>
        <p:nvSpPr>
          <p:cNvPr id="2" name="Title 1">
            <a:extLst>
              <a:ext uri="{FF2B5EF4-FFF2-40B4-BE49-F238E27FC236}">
                <a16:creationId xmlns:a16="http://schemas.microsoft.com/office/drawing/2014/main" id="{336C9D99-1ADC-64D8-DC9D-FA1FF5D9BD0A}"/>
              </a:ext>
            </a:extLst>
          </p:cNvPr>
          <p:cNvSpPr>
            <a:spLocks noGrp="1"/>
          </p:cNvSpPr>
          <p:nvPr>
            <p:ph type="ctrTitle"/>
          </p:nvPr>
        </p:nvSpPr>
        <p:spPr>
          <a:xfrm>
            <a:off x="1523998" y="2986391"/>
            <a:ext cx="6686144" cy="1328281"/>
          </a:xfrm>
          <a:prstGeom prst="rect">
            <a:avLst/>
          </a:prstGeom>
        </p:spPr>
        <p:txBody>
          <a:bodyPr anchor="b">
            <a:normAutofit/>
          </a:bodyPr>
          <a:lstStyle>
            <a:lvl1pPr algn="l">
              <a:defRPr sz="4000">
                <a:solidFill>
                  <a:schemeClr val="bg1"/>
                </a:solidFill>
              </a:defRPr>
            </a:lvl1pPr>
          </a:lstStyle>
          <a:p>
            <a:r>
              <a:rPr lang="en-US"/>
              <a:t>Click to edit Master title style</a:t>
            </a:r>
            <a:endParaRPr lang="en-GB"/>
          </a:p>
        </p:txBody>
      </p:sp>
      <p:pic>
        <p:nvPicPr>
          <p:cNvPr id="9" name="Picture 8">
            <a:extLst>
              <a:ext uri="{FF2B5EF4-FFF2-40B4-BE49-F238E27FC236}">
                <a16:creationId xmlns:a16="http://schemas.microsoft.com/office/drawing/2014/main" id="{5B688D38-3E3E-98A2-916D-CE3DBC928A9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711663" y="378192"/>
            <a:ext cx="1912677" cy="543265"/>
          </a:xfrm>
          <a:prstGeom prst="rect">
            <a:avLst/>
          </a:prstGeom>
        </p:spPr>
      </p:pic>
      <p:sp>
        <p:nvSpPr>
          <p:cNvPr id="11" name="TextBox 10">
            <a:extLst>
              <a:ext uri="{FF2B5EF4-FFF2-40B4-BE49-F238E27FC236}">
                <a16:creationId xmlns:a16="http://schemas.microsoft.com/office/drawing/2014/main" id="{3792C4E1-CA3C-BE4B-A9BA-E62C792EE9AF}"/>
              </a:ext>
            </a:extLst>
          </p:cNvPr>
          <p:cNvSpPr txBox="1"/>
          <p:nvPr userDrawn="1"/>
        </p:nvSpPr>
        <p:spPr>
          <a:xfrm>
            <a:off x="8289524" y="6402456"/>
            <a:ext cx="3431356" cy="338554"/>
          </a:xfrm>
          <a:prstGeom prst="rect">
            <a:avLst/>
          </a:prstGeom>
          <a:noFill/>
        </p:spPr>
        <p:txBody>
          <a:bodyPr wrap="square" rtlCol="0">
            <a:spAutoFit/>
          </a:bodyPr>
          <a:lstStyle/>
          <a:p>
            <a:r>
              <a:rPr lang="en-US" sz="1600" b="1">
                <a:solidFill>
                  <a:schemeClr val="bg1"/>
                </a:solidFill>
                <a:latin typeface="Derailed" panose="020B0503030101060003" pitchFamily="34" charset="77"/>
              </a:rPr>
              <a:t>   From Newcastle. For the world.</a:t>
            </a:r>
          </a:p>
        </p:txBody>
      </p:sp>
      <p:sp>
        <p:nvSpPr>
          <p:cNvPr id="7" name="Date Placeholder 3">
            <a:extLst>
              <a:ext uri="{FF2B5EF4-FFF2-40B4-BE49-F238E27FC236}">
                <a16:creationId xmlns:a16="http://schemas.microsoft.com/office/drawing/2014/main" id="{828D0930-8341-20BE-80CC-56D3871E14EE}"/>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a:p>
        </p:txBody>
      </p:sp>
      <p:sp>
        <p:nvSpPr>
          <p:cNvPr id="13" name="Footer Placeholder 4">
            <a:extLst>
              <a:ext uri="{FF2B5EF4-FFF2-40B4-BE49-F238E27FC236}">
                <a16:creationId xmlns:a16="http://schemas.microsoft.com/office/drawing/2014/main" id="{1F38AFC6-19EC-D9A7-7C06-4EAFF378FD25}"/>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a:p>
        </p:txBody>
      </p:sp>
      <p:sp>
        <p:nvSpPr>
          <p:cNvPr id="14" name="Slide Number Placeholder 5">
            <a:extLst>
              <a:ext uri="{FF2B5EF4-FFF2-40B4-BE49-F238E27FC236}">
                <a16:creationId xmlns:a16="http://schemas.microsoft.com/office/drawing/2014/main" id="{73536E95-67EE-DACF-3441-7F66F0DA37A0}"/>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cxnSp>
        <p:nvCxnSpPr>
          <p:cNvPr id="15" name="Straight Connector 14">
            <a:extLst>
              <a:ext uri="{FF2B5EF4-FFF2-40B4-BE49-F238E27FC236}">
                <a16:creationId xmlns:a16="http://schemas.microsoft.com/office/drawing/2014/main" id="{440DFEEB-54CE-47C0-D74E-B8C7411A2B3E}"/>
              </a:ext>
            </a:extLst>
          </p:cNvPr>
          <p:cNvCxnSpPr>
            <a:cxnSpLocks/>
          </p:cNvCxnSpPr>
          <p:nvPr userDrawn="1"/>
        </p:nvCxnSpPr>
        <p:spPr>
          <a:xfrm flipV="1">
            <a:off x="912448" y="0"/>
            <a:ext cx="0" cy="4169182"/>
          </a:xfrm>
          <a:prstGeom prst="line">
            <a:avLst/>
          </a:prstGeom>
          <a:ln w="127000">
            <a:solidFill>
              <a:srgbClr val="C921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298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4.79167E-6 2.96296E-6 L -0.69415 -0.00209 " pathEditMode="relative" rAng="0" ptsTypes="AA">
                                      <p:cBhvr>
                                        <p:cTn id="6" dur="3000" spd="-100000" fill="hold"/>
                                        <p:tgtEl>
                                          <p:spTgt spid="12"/>
                                        </p:tgtEl>
                                        <p:attrNameLst>
                                          <p:attrName>ppt_x</p:attrName>
                                          <p:attrName>ppt_y</p:attrName>
                                        </p:attrNameLst>
                                      </p:cBhvr>
                                      <p:rCtr x="-34701" y="-116"/>
                                    </p:animMotion>
                                  </p:childTnLst>
                                </p:cTn>
                              </p:par>
                              <p:par>
                                <p:cTn id="7" presetID="42" presetClass="path" presetSubtype="0" accel="50000" decel="50000" fill="hold" nodeType="withEffect">
                                  <p:stCondLst>
                                    <p:cond delay="0"/>
                                  </p:stCondLst>
                                  <p:childTnLst>
                                    <p:animMotion origin="layout" path="M 2.08333E-7 -4.44444E-6 L 2.08333E-7 -0.70393 " pathEditMode="relative" rAng="0" ptsTypes="AA">
                                      <p:cBhvr>
                                        <p:cTn id="8" dur="3000" spd="-100000" fill="hold"/>
                                        <p:tgtEl>
                                          <p:spTgt spid="15"/>
                                        </p:tgtEl>
                                        <p:attrNameLst>
                                          <p:attrName>ppt_x</p:attrName>
                                          <p:attrName>ppt_y</p:attrName>
                                        </p:attrNameLst>
                                      </p:cBhvr>
                                      <p:rCtr x="0" y="-35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4284DB1-5ABC-F59D-7199-F9DF6F7177B1}"/>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a:p>
        </p:txBody>
      </p:sp>
      <p:sp>
        <p:nvSpPr>
          <p:cNvPr id="6" name="Footer Placeholder 4">
            <a:extLst>
              <a:ext uri="{FF2B5EF4-FFF2-40B4-BE49-F238E27FC236}">
                <a16:creationId xmlns:a16="http://schemas.microsoft.com/office/drawing/2014/main" id="{DAB30656-7152-8FC6-FBE2-CA84F7BFC607}"/>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a:p>
        </p:txBody>
      </p:sp>
      <p:sp>
        <p:nvSpPr>
          <p:cNvPr id="7" name="Slide Number Placeholder 5">
            <a:extLst>
              <a:ext uri="{FF2B5EF4-FFF2-40B4-BE49-F238E27FC236}">
                <a16:creationId xmlns:a16="http://schemas.microsoft.com/office/drawing/2014/main" id="{E9EC5824-14DA-A1DF-8052-D70371570992}"/>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Tree>
    <p:extLst>
      <p:ext uri="{BB962C8B-B14F-4D97-AF65-F5344CB8AC3E}">
        <p14:creationId xmlns:p14="http://schemas.microsoft.com/office/powerpoint/2010/main" val="2495812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Title and 3 x Content">
    <p:spTree>
      <p:nvGrpSpPr>
        <p:cNvPr id="1" name=""/>
        <p:cNvGrpSpPr/>
        <p:nvPr/>
      </p:nvGrpSpPr>
      <p:grpSpPr>
        <a:xfrm>
          <a:off x="0" y="0"/>
          <a:ext cx="0" cy="0"/>
          <a:chOff x="0" y="0"/>
          <a:chExt cx="0" cy="0"/>
        </a:xfrm>
      </p:grpSpPr>
      <p:sp>
        <p:nvSpPr>
          <p:cNvPr id="15" name="Title Placeholder 25">
            <a:extLst>
              <a:ext uri="{FF2B5EF4-FFF2-40B4-BE49-F238E27FC236}">
                <a16:creationId xmlns:a16="http://schemas.microsoft.com/office/drawing/2014/main" id="{6108BDAC-53BD-C9D3-45E4-9954D1F7FC61}"/>
              </a:ext>
            </a:extLst>
          </p:cNvPr>
          <p:cNvSpPr>
            <a:spLocks noGrp="1"/>
          </p:cNvSpPr>
          <p:nvPr>
            <p:ph type="title"/>
          </p:nvPr>
        </p:nvSpPr>
        <p:spPr>
          <a:xfrm>
            <a:off x="520566" y="807030"/>
            <a:ext cx="10515600" cy="88365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8AFE1BCA-057F-6E1D-A798-7BA1A68F8A7B}"/>
              </a:ext>
            </a:extLst>
          </p:cNvPr>
          <p:cNvSpPr>
            <a:spLocks noGrp="1"/>
          </p:cNvSpPr>
          <p:nvPr>
            <p:ph sz="quarter" idx="10"/>
          </p:nvPr>
        </p:nvSpPr>
        <p:spPr>
          <a:xfrm>
            <a:off x="520701" y="1857374"/>
            <a:ext cx="3554772" cy="4193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3">
            <a:extLst>
              <a:ext uri="{FF2B5EF4-FFF2-40B4-BE49-F238E27FC236}">
                <a16:creationId xmlns:a16="http://schemas.microsoft.com/office/drawing/2014/main" id="{FA5038F4-BF4B-65F0-ADAE-D3630592FBB6}"/>
              </a:ext>
            </a:extLst>
          </p:cNvPr>
          <p:cNvSpPr>
            <a:spLocks noGrp="1"/>
          </p:cNvSpPr>
          <p:nvPr>
            <p:ph sz="quarter" idx="11"/>
          </p:nvPr>
        </p:nvSpPr>
        <p:spPr>
          <a:xfrm>
            <a:off x="4278392" y="1857373"/>
            <a:ext cx="3554772" cy="4193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3">
            <a:extLst>
              <a:ext uri="{FF2B5EF4-FFF2-40B4-BE49-F238E27FC236}">
                <a16:creationId xmlns:a16="http://schemas.microsoft.com/office/drawing/2014/main" id="{11379A96-8BA2-048F-8DB4-2DF7FF1C7F67}"/>
              </a:ext>
            </a:extLst>
          </p:cNvPr>
          <p:cNvSpPr>
            <a:spLocks noGrp="1"/>
          </p:cNvSpPr>
          <p:nvPr>
            <p:ph sz="quarter" idx="12"/>
          </p:nvPr>
        </p:nvSpPr>
        <p:spPr>
          <a:xfrm>
            <a:off x="8042769" y="1857373"/>
            <a:ext cx="3554772" cy="4193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3">
            <a:extLst>
              <a:ext uri="{FF2B5EF4-FFF2-40B4-BE49-F238E27FC236}">
                <a16:creationId xmlns:a16="http://schemas.microsoft.com/office/drawing/2014/main" id="{472DC17D-D620-C46C-B93B-BDB06A931096}"/>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7" name="Footer Placeholder 4">
            <a:extLst>
              <a:ext uri="{FF2B5EF4-FFF2-40B4-BE49-F238E27FC236}">
                <a16:creationId xmlns:a16="http://schemas.microsoft.com/office/drawing/2014/main" id="{6A941EC5-359B-427D-CB3F-355D5063BE58}"/>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dirty="0"/>
          </a:p>
        </p:txBody>
      </p:sp>
      <p:sp>
        <p:nvSpPr>
          <p:cNvPr id="9" name="Slide Number Placeholder 5">
            <a:extLst>
              <a:ext uri="{FF2B5EF4-FFF2-40B4-BE49-F238E27FC236}">
                <a16:creationId xmlns:a16="http://schemas.microsoft.com/office/drawing/2014/main" id="{C39EDF68-9BBA-FF48-E44F-9696E1AEBBA9}"/>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
        <p:nvSpPr>
          <p:cNvPr id="2" name="Text Placeholder 7">
            <a:extLst>
              <a:ext uri="{FF2B5EF4-FFF2-40B4-BE49-F238E27FC236}">
                <a16:creationId xmlns:a16="http://schemas.microsoft.com/office/drawing/2014/main" id="{14785E77-E2A0-BB0B-0FBD-5792680A01EA}"/>
              </a:ext>
            </a:extLst>
          </p:cNvPr>
          <p:cNvSpPr>
            <a:spLocks noGrp="1"/>
          </p:cNvSpPr>
          <p:nvPr>
            <p:ph type="body" sz="quarter" idx="17" hasCustomPrompt="1"/>
          </p:nvPr>
        </p:nvSpPr>
        <p:spPr>
          <a:xfrm>
            <a:off x="520571" y="186311"/>
            <a:ext cx="9045575" cy="422275"/>
          </a:xfrm>
        </p:spPr>
        <p:txBody>
          <a:bodyPr anchor="ctr">
            <a:noAutofit/>
          </a:bodyPr>
          <a:lstStyle>
            <a:lvl1pPr marL="0" indent="0">
              <a:buFont typeface="Arial" panose="020B0604020202020204" pitchFamily="34" charset="0"/>
              <a:buNone/>
              <a:defRPr sz="2400">
                <a:solidFill>
                  <a:schemeClr val="tx2"/>
                </a:solidFill>
                <a:latin typeface="Derailed Light" panose="020B0403030101060003" pitchFamily="34" charset="0"/>
              </a:defRPr>
            </a:lvl1pPr>
            <a:lvl2pPr marL="457205" indent="0">
              <a:buNone/>
              <a:defRPr/>
            </a:lvl2pPr>
            <a:lvl3pPr marL="914411" indent="0">
              <a:buNone/>
              <a:defRPr/>
            </a:lvl3pPr>
            <a:lvl4pPr marL="1371617" indent="0">
              <a:buNone/>
              <a:defRPr/>
            </a:lvl4pPr>
            <a:lvl5pPr marL="1828823" indent="0">
              <a:buNone/>
              <a:defRPr/>
            </a:lvl5pPr>
          </a:lstStyle>
          <a:p>
            <a:pPr lvl="0"/>
            <a:r>
              <a:rPr lang="en-US" dirty="0"/>
              <a:t>Presentation Name</a:t>
            </a:r>
            <a:endParaRPr lang="en-GB" dirty="0"/>
          </a:p>
        </p:txBody>
      </p:sp>
    </p:spTree>
    <p:extLst>
      <p:ext uri="{BB962C8B-B14F-4D97-AF65-F5344CB8AC3E}">
        <p14:creationId xmlns:p14="http://schemas.microsoft.com/office/powerpoint/2010/main" val="23333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ue Title and Content">
    <p:bg>
      <p:bgRef idx="1001">
        <a:schemeClr val="bg2"/>
      </p:bgRef>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AFE1BCA-057F-6E1D-A798-7BA1A68F8A7B}"/>
              </a:ext>
            </a:extLst>
          </p:cNvPr>
          <p:cNvSpPr>
            <a:spLocks noGrp="1"/>
          </p:cNvSpPr>
          <p:nvPr>
            <p:ph sz="quarter" idx="10"/>
          </p:nvPr>
        </p:nvSpPr>
        <p:spPr>
          <a:xfrm>
            <a:off x="520701" y="1857374"/>
            <a:ext cx="11074670" cy="41935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Rectangle 1">
            <a:extLst>
              <a:ext uri="{FF2B5EF4-FFF2-40B4-BE49-F238E27FC236}">
                <a16:creationId xmlns:a16="http://schemas.microsoft.com/office/drawing/2014/main" id="{9BDA0A90-EEA9-21C6-AA4A-1BA1480B285C}"/>
              </a:ext>
            </a:extLst>
          </p:cNvPr>
          <p:cNvSpPr/>
          <p:nvPr userDrawn="1"/>
        </p:nvSpPr>
        <p:spPr>
          <a:xfrm>
            <a:off x="577516" y="6233298"/>
            <a:ext cx="11046820" cy="6996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cxnSp>
        <p:nvCxnSpPr>
          <p:cNvPr id="3" name="Straight Connector 2">
            <a:extLst>
              <a:ext uri="{FF2B5EF4-FFF2-40B4-BE49-F238E27FC236}">
                <a16:creationId xmlns:a16="http://schemas.microsoft.com/office/drawing/2014/main" id="{D1993C57-DB39-0A9E-FAD2-DB9B7686D685}"/>
              </a:ext>
            </a:extLst>
          </p:cNvPr>
          <p:cNvCxnSpPr>
            <a:cxnSpLocks/>
          </p:cNvCxnSpPr>
          <p:nvPr userDrawn="1"/>
        </p:nvCxnSpPr>
        <p:spPr>
          <a:xfrm flipH="1">
            <a:off x="577516" y="685800"/>
            <a:ext cx="11046820" cy="0"/>
          </a:xfrm>
          <a:prstGeom prst="line">
            <a:avLst/>
          </a:prstGeom>
          <a:ln w="3175"/>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86A0183-3DC6-C087-2A63-612C524C81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180742" y="169310"/>
            <a:ext cx="1473566" cy="418543"/>
          </a:xfrm>
          <a:prstGeom prst="rect">
            <a:avLst/>
          </a:prstGeom>
        </p:spPr>
      </p:pic>
      <p:sp>
        <p:nvSpPr>
          <p:cNvPr id="7" name="TextBox 6">
            <a:extLst>
              <a:ext uri="{FF2B5EF4-FFF2-40B4-BE49-F238E27FC236}">
                <a16:creationId xmlns:a16="http://schemas.microsoft.com/office/drawing/2014/main" id="{88DACEDB-67F4-B0F3-451B-42044C557BB9}"/>
              </a:ext>
            </a:extLst>
          </p:cNvPr>
          <p:cNvSpPr txBox="1"/>
          <p:nvPr userDrawn="1"/>
        </p:nvSpPr>
        <p:spPr>
          <a:xfrm>
            <a:off x="8289524" y="6402456"/>
            <a:ext cx="3431356" cy="338554"/>
          </a:xfrm>
          <a:prstGeom prst="rect">
            <a:avLst/>
          </a:prstGeom>
          <a:noFill/>
        </p:spPr>
        <p:txBody>
          <a:bodyPr wrap="square" rtlCol="0">
            <a:spAutoFit/>
          </a:bodyPr>
          <a:lstStyle/>
          <a:p>
            <a:r>
              <a:rPr lang="en-US" sz="1600" b="1" dirty="0">
                <a:solidFill>
                  <a:schemeClr val="tx1"/>
                </a:solidFill>
                <a:latin typeface="Derailed" panose="020B0503030101060003" pitchFamily="34" charset="77"/>
              </a:rPr>
              <a:t>   From Newcastle. For the world.</a:t>
            </a:r>
          </a:p>
        </p:txBody>
      </p:sp>
      <p:sp>
        <p:nvSpPr>
          <p:cNvPr id="9" name="Date Placeholder 3">
            <a:extLst>
              <a:ext uri="{FF2B5EF4-FFF2-40B4-BE49-F238E27FC236}">
                <a16:creationId xmlns:a16="http://schemas.microsoft.com/office/drawing/2014/main" id="{4573A5EE-4342-DE6C-BBF2-147026A211D1}"/>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10" name="Footer Placeholder 4">
            <a:extLst>
              <a:ext uri="{FF2B5EF4-FFF2-40B4-BE49-F238E27FC236}">
                <a16:creationId xmlns:a16="http://schemas.microsoft.com/office/drawing/2014/main" id="{384FA823-9F66-85FD-758E-3F11BFE0C6DF}"/>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dirty="0"/>
          </a:p>
        </p:txBody>
      </p:sp>
      <p:sp>
        <p:nvSpPr>
          <p:cNvPr id="11" name="Slide Number Placeholder 5">
            <a:extLst>
              <a:ext uri="{FF2B5EF4-FFF2-40B4-BE49-F238E27FC236}">
                <a16:creationId xmlns:a16="http://schemas.microsoft.com/office/drawing/2014/main" id="{7C990419-9D10-AFBC-951E-C2A36BA9DD62}"/>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
        <p:nvSpPr>
          <p:cNvPr id="13" name="Title Placeholder 25">
            <a:extLst>
              <a:ext uri="{FF2B5EF4-FFF2-40B4-BE49-F238E27FC236}">
                <a16:creationId xmlns:a16="http://schemas.microsoft.com/office/drawing/2014/main" id="{D539933D-A84E-DCF5-3667-EF8C43FD4518}"/>
              </a:ext>
            </a:extLst>
          </p:cNvPr>
          <p:cNvSpPr>
            <a:spLocks noGrp="1"/>
          </p:cNvSpPr>
          <p:nvPr>
            <p:ph type="title"/>
          </p:nvPr>
        </p:nvSpPr>
        <p:spPr>
          <a:xfrm>
            <a:off x="520566" y="895810"/>
            <a:ext cx="10515600" cy="883658"/>
          </a:xfrm>
          <a:prstGeom prst="rect">
            <a:avLst/>
          </a:prstGeom>
        </p:spPr>
        <p:txBody>
          <a:bodyPr vert="horz" lIns="91440" tIns="45720" rIns="91440" bIns="45720" rtlCol="0" anchor="ctr">
            <a:normAutofit/>
          </a:bodyPr>
          <a:lstStyle>
            <a:lvl1pPr>
              <a:defRPr>
                <a:solidFill>
                  <a:schemeClr val="tx1"/>
                </a:solidFill>
              </a:defRPr>
            </a:lvl1pPr>
          </a:lstStyle>
          <a:p>
            <a:r>
              <a:rPr lang="en-US"/>
              <a:t>Click to edit Master title style</a:t>
            </a:r>
            <a:endParaRPr lang="en-GB"/>
          </a:p>
        </p:txBody>
      </p:sp>
      <p:sp>
        <p:nvSpPr>
          <p:cNvPr id="6" name="Text Placeholder 7">
            <a:extLst>
              <a:ext uri="{FF2B5EF4-FFF2-40B4-BE49-F238E27FC236}">
                <a16:creationId xmlns:a16="http://schemas.microsoft.com/office/drawing/2014/main" id="{3C0F89A9-D8BF-6A7F-6991-5BAA87817EF1}"/>
              </a:ext>
            </a:extLst>
          </p:cNvPr>
          <p:cNvSpPr>
            <a:spLocks noGrp="1"/>
          </p:cNvSpPr>
          <p:nvPr>
            <p:ph type="body" sz="quarter" idx="17" hasCustomPrompt="1"/>
          </p:nvPr>
        </p:nvSpPr>
        <p:spPr>
          <a:xfrm>
            <a:off x="520571" y="186311"/>
            <a:ext cx="9045575" cy="422275"/>
          </a:xfrm>
        </p:spPr>
        <p:txBody>
          <a:bodyPr anchor="ctr">
            <a:noAutofit/>
          </a:bodyPr>
          <a:lstStyle>
            <a:lvl1pPr marL="0" indent="0">
              <a:buFont typeface="Arial" panose="020B0604020202020204" pitchFamily="34" charset="0"/>
              <a:buNone/>
              <a:defRPr sz="2400">
                <a:solidFill>
                  <a:schemeClr val="tx2"/>
                </a:solidFill>
                <a:latin typeface="Derailed Light" panose="020B0403030101060003" pitchFamily="34" charset="0"/>
              </a:defRPr>
            </a:lvl1pPr>
            <a:lvl2pPr marL="457205" indent="0">
              <a:buNone/>
              <a:defRPr/>
            </a:lvl2pPr>
            <a:lvl3pPr marL="914411" indent="0">
              <a:buNone/>
              <a:defRPr/>
            </a:lvl3pPr>
            <a:lvl4pPr marL="1371617" indent="0">
              <a:buNone/>
              <a:defRPr/>
            </a:lvl4pPr>
            <a:lvl5pPr marL="1828823" indent="0">
              <a:buNone/>
              <a:defRPr/>
            </a:lvl5pPr>
          </a:lstStyle>
          <a:p>
            <a:pPr lvl="0"/>
            <a:r>
              <a:rPr lang="en-US" dirty="0"/>
              <a:t>Presentation Name</a:t>
            </a:r>
            <a:endParaRPr lang="en-GB" dirty="0"/>
          </a:p>
        </p:txBody>
      </p:sp>
    </p:spTree>
    <p:extLst>
      <p:ext uri="{BB962C8B-B14F-4D97-AF65-F5344CB8AC3E}">
        <p14:creationId xmlns:p14="http://schemas.microsoft.com/office/powerpoint/2010/main" val="420960858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ue Title and 2 x Content">
    <p:bg>
      <p:bgRef idx="1001">
        <a:schemeClr val="bg2"/>
      </p:bgRef>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AFE1BCA-057F-6E1D-A798-7BA1A68F8A7B}"/>
              </a:ext>
            </a:extLst>
          </p:cNvPr>
          <p:cNvSpPr>
            <a:spLocks noGrp="1"/>
          </p:cNvSpPr>
          <p:nvPr>
            <p:ph sz="quarter" idx="10"/>
          </p:nvPr>
        </p:nvSpPr>
        <p:spPr>
          <a:xfrm>
            <a:off x="520701" y="1857374"/>
            <a:ext cx="5378654" cy="4193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a:extLst>
              <a:ext uri="{FF2B5EF4-FFF2-40B4-BE49-F238E27FC236}">
                <a16:creationId xmlns:a16="http://schemas.microsoft.com/office/drawing/2014/main" id="{2788B92F-24D4-B1A6-CF56-4569691EF6C4}"/>
              </a:ext>
            </a:extLst>
          </p:cNvPr>
          <p:cNvSpPr>
            <a:spLocks noGrp="1"/>
          </p:cNvSpPr>
          <p:nvPr>
            <p:ph sz="quarter" idx="11"/>
          </p:nvPr>
        </p:nvSpPr>
        <p:spPr>
          <a:xfrm>
            <a:off x="6055776" y="1857375"/>
            <a:ext cx="5535612" cy="419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Rectangle 1">
            <a:extLst>
              <a:ext uri="{FF2B5EF4-FFF2-40B4-BE49-F238E27FC236}">
                <a16:creationId xmlns:a16="http://schemas.microsoft.com/office/drawing/2014/main" id="{830E2D1D-B99E-3880-C1BD-EDDB9EC4E7AA}"/>
              </a:ext>
            </a:extLst>
          </p:cNvPr>
          <p:cNvSpPr/>
          <p:nvPr userDrawn="1"/>
        </p:nvSpPr>
        <p:spPr>
          <a:xfrm>
            <a:off x="577516" y="6233298"/>
            <a:ext cx="11046820" cy="6996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cxnSp>
        <p:nvCxnSpPr>
          <p:cNvPr id="5" name="Straight Connector 4">
            <a:extLst>
              <a:ext uri="{FF2B5EF4-FFF2-40B4-BE49-F238E27FC236}">
                <a16:creationId xmlns:a16="http://schemas.microsoft.com/office/drawing/2014/main" id="{51741236-913F-E787-6049-E578E02B1AB9}"/>
              </a:ext>
            </a:extLst>
          </p:cNvPr>
          <p:cNvCxnSpPr>
            <a:cxnSpLocks/>
          </p:cNvCxnSpPr>
          <p:nvPr userDrawn="1"/>
        </p:nvCxnSpPr>
        <p:spPr>
          <a:xfrm flipH="1">
            <a:off x="577516" y="685800"/>
            <a:ext cx="11046820" cy="0"/>
          </a:xfrm>
          <a:prstGeom prst="line">
            <a:avLst/>
          </a:prstGeom>
          <a:ln w="3175"/>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04C1AA8-EAF6-BCD7-CB43-5FD4B645DF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180742" y="169310"/>
            <a:ext cx="1473566" cy="418543"/>
          </a:xfrm>
          <a:prstGeom prst="rect">
            <a:avLst/>
          </a:prstGeom>
        </p:spPr>
      </p:pic>
      <p:sp>
        <p:nvSpPr>
          <p:cNvPr id="8" name="TextBox 7">
            <a:extLst>
              <a:ext uri="{FF2B5EF4-FFF2-40B4-BE49-F238E27FC236}">
                <a16:creationId xmlns:a16="http://schemas.microsoft.com/office/drawing/2014/main" id="{F15F056F-B96C-7E69-ADDB-5A115E961E8C}"/>
              </a:ext>
            </a:extLst>
          </p:cNvPr>
          <p:cNvSpPr txBox="1"/>
          <p:nvPr userDrawn="1"/>
        </p:nvSpPr>
        <p:spPr>
          <a:xfrm>
            <a:off x="8289524" y="6402456"/>
            <a:ext cx="3431356" cy="338554"/>
          </a:xfrm>
          <a:prstGeom prst="rect">
            <a:avLst/>
          </a:prstGeom>
          <a:noFill/>
        </p:spPr>
        <p:txBody>
          <a:bodyPr wrap="square" rtlCol="0">
            <a:spAutoFit/>
          </a:bodyPr>
          <a:lstStyle/>
          <a:p>
            <a:r>
              <a:rPr lang="en-US" sz="1600" b="1" dirty="0">
                <a:solidFill>
                  <a:schemeClr val="tx1"/>
                </a:solidFill>
                <a:latin typeface="Derailed" panose="020B0503030101060003" pitchFamily="34" charset="77"/>
              </a:rPr>
              <a:t>   From Newcastle. For the world.</a:t>
            </a:r>
          </a:p>
        </p:txBody>
      </p:sp>
      <p:sp>
        <p:nvSpPr>
          <p:cNvPr id="10" name="Date Placeholder 3">
            <a:extLst>
              <a:ext uri="{FF2B5EF4-FFF2-40B4-BE49-F238E27FC236}">
                <a16:creationId xmlns:a16="http://schemas.microsoft.com/office/drawing/2014/main" id="{466571CA-A634-387A-19F2-224ADD9F29CA}"/>
              </a:ext>
            </a:extLst>
          </p:cNvPr>
          <p:cNvSpPr>
            <a:spLocks noGrp="1"/>
          </p:cNvSpPr>
          <p:nvPr>
            <p:ph type="dt" sz="half" idx="14"/>
          </p:nvPr>
        </p:nvSpPr>
        <p:spPr>
          <a:xfrm>
            <a:off x="6276975" y="6404474"/>
            <a:ext cx="1362075" cy="365125"/>
          </a:xfrm>
          <a:prstGeom prst="rect">
            <a:avLst/>
          </a:prstGeom>
        </p:spPr>
        <p:txBody>
          <a:bodyPr/>
          <a:lstStyle>
            <a:lvl1pPr>
              <a:defRPr>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11" name="Footer Placeholder 4">
            <a:extLst>
              <a:ext uri="{FF2B5EF4-FFF2-40B4-BE49-F238E27FC236}">
                <a16:creationId xmlns:a16="http://schemas.microsoft.com/office/drawing/2014/main" id="{379BA25E-0A1E-7DA9-6557-F7846DE2846C}"/>
              </a:ext>
            </a:extLst>
          </p:cNvPr>
          <p:cNvSpPr>
            <a:spLocks noGrp="1"/>
          </p:cNvSpPr>
          <p:nvPr>
            <p:ph type="ftr" sz="quarter" idx="15"/>
          </p:nvPr>
        </p:nvSpPr>
        <p:spPr>
          <a:xfrm>
            <a:off x="1468185" y="6404474"/>
            <a:ext cx="4671359" cy="365125"/>
          </a:xfrm>
          <a:prstGeom prst="rect">
            <a:avLst/>
          </a:prstGeom>
        </p:spPr>
        <p:txBody>
          <a:bodyPr/>
          <a:lstStyle>
            <a:lvl1pPr algn="l">
              <a:defRPr>
                <a:solidFill>
                  <a:schemeClr val="accent1">
                    <a:lumMod val="40000"/>
                    <a:lumOff val="60000"/>
                  </a:schemeClr>
                </a:solidFill>
              </a:defRPr>
            </a:lvl1pPr>
          </a:lstStyle>
          <a:p>
            <a:endParaRPr lang="en-GB" dirty="0"/>
          </a:p>
        </p:txBody>
      </p:sp>
      <p:sp>
        <p:nvSpPr>
          <p:cNvPr id="16" name="Slide Number Placeholder 5">
            <a:extLst>
              <a:ext uri="{FF2B5EF4-FFF2-40B4-BE49-F238E27FC236}">
                <a16:creationId xmlns:a16="http://schemas.microsoft.com/office/drawing/2014/main" id="{E996D91A-3B8E-E458-9960-C42C902BCD61}"/>
              </a:ext>
            </a:extLst>
          </p:cNvPr>
          <p:cNvSpPr>
            <a:spLocks noGrp="1"/>
          </p:cNvSpPr>
          <p:nvPr>
            <p:ph type="sldNum" sz="quarter" idx="16"/>
          </p:nvPr>
        </p:nvSpPr>
        <p:spPr>
          <a:xfrm>
            <a:off x="525212" y="6404475"/>
            <a:ext cx="772910" cy="365125"/>
          </a:xfrm>
          <a:prstGeom prst="rect">
            <a:avLst/>
          </a:prstGeom>
        </p:spPr>
        <p:txBody>
          <a:bodyPr/>
          <a:lstStyle>
            <a:lvl1pPr algn="l">
              <a:defRPr>
                <a:solidFill>
                  <a:schemeClr val="accent1">
                    <a:lumMod val="40000"/>
                    <a:lumOff val="60000"/>
                  </a:schemeClr>
                </a:solidFill>
              </a:defRPr>
            </a:lvl1pPr>
          </a:lstStyle>
          <a:p>
            <a:fld id="{11FA375E-B0AD-4EAB-A626-FE81862A3FF2}" type="slidenum">
              <a:rPr lang="en-GB" smtClean="0"/>
              <a:pPr/>
              <a:t>‹#›</a:t>
            </a:fld>
            <a:endParaRPr lang="en-GB"/>
          </a:p>
        </p:txBody>
      </p:sp>
      <p:sp>
        <p:nvSpPr>
          <p:cNvPr id="12" name="Title Placeholder 25">
            <a:extLst>
              <a:ext uri="{FF2B5EF4-FFF2-40B4-BE49-F238E27FC236}">
                <a16:creationId xmlns:a16="http://schemas.microsoft.com/office/drawing/2014/main" id="{91CBD133-5863-4B09-55C0-EC150E31984C}"/>
              </a:ext>
            </a:extLst>
          </p:cNvPr>
          <p:cNvSpPr>
            <a:spLocks noGrp="1"/>
          </p:cNvSpPr>
          <p:nvPr>
            <p:ph type="title"/>
          </p:nvPr>
        </p:nvSpPr>
        <p:spPr>
          <a:xfrm>
            <a:off x="520566" y="895810"/>
            <a:ext cx="10515600" cy="883658"/>
          </a:xfrm>
          <a:prstGeom prst="rect">
            <a:avLst/>
          </a:prstGeom>
        </p:spPr>
        <p:txBody>
          <a:bodyPr vert="horz" lIns="91440" tIns="45720" rIns="91440" bIns="45720" rtlCol="0" anchor="ctr">
            <a:normAutofit/>
          </a:bodyPr>
          <a:lstStyle>
            <a:lvl1pPr>
              <a:defRPr>
                <a:solidFill>
                  <a:schemeClr val="tx1"/>
                </a:solidFill>
              </a:defRPr>
            </a:lvl1pPr>
          </a:lstStyle>
          <a:p>
            <a:r>
              <a:rPr lang="en-US"/>
              <a:t>Click to edit Master title style</a:t>
            </a:r>
            <a:endParaRPr lang="en-GB"/>
          </a:p>
        </p:txBody>
      </p:sp>
      <p:sp>
        <p:nvSpPr>
          <p:cNvPr id="9" name="Text Placeholder 7">
            <a:extLst>
              <a:ext uri="{FF2B5EF4-FFF2-40B4-BE49-F238E27FC236}">
                <a16:creationId xmlns:a16="http://schemas.microsoft.com/office/drawing/2014/main" id="{130607CD-9D22-B962-8BFE-83EB5CB8F06D}"/>
              </a:ext>
            </a:extLst>
          </p:cNvPr>
          <p:cNvSpPr>
            <a:spLocks noGrp="1"/>
          </p:cNvSpPr>
          <p:nvPr>
            <p:ph type="body" sz="quarter" idx="17" hasCustomPrompt="1"/>
          </p:nvPr>
        </p:nvSpPr>
        <p:spPr>
          <a:xfrm>
            <a:off x="520571" y="186311"/>
            <a:ext cx="9045575" cy="422275"/>
          </a:xfrm>
        </p:spPr>
        <p:txBody>
          <a:bodyPr anchor="ctr">
            <a:noAutofit/>
          </a:bodyPr>
          <a:lstStyle>
            <a:lvl1pPr marL="0" indent="0">
              <a:buFont typeface="Arial" panose="020B0604020202020204" pitchFamily="34" charset="0"/>
              <a:buNone/>
              <a:defRPr sz="2400">
                <a:solidFill>
                  <a:schemeClr val="tx2"/>
                </a:solidFill>
                <a:latin typeface="Derailed Light" panose="020B0403030101060003" pitchFamily="34" charset="0"/>
              </a:defRPr>
            </a:lvl1pPr>
            <a:lvl2pPr marL="457205" indent="0">
              <a:buNone/>
              <a:defRPr/>
            </a:lvl2pPr>
            <a:lvl3pPr marL="914411" indent="0">
              <a:buNone/>
              <a:defRPr/>
            </a:lvl3pPr>
            <a:lvl4pPr marL="1371617" indent="0">
              <a:buNone/>
              <a:defRPr/>
            </a:lvl4pPr>
            <a:lvl5pPr marL="1828823" indent="0">
              <a:buNone/>
              <a:defRPr/>
            </a:lvl5pPr>
          </a:lstStyle>
          <a:p>
            <a:pPr lvl="0"/>
            <a:r>
              <a:rPr lang="en-US" dirty="0"/>
              <a:t>Presentation Name</a:t>
            </a:r>
            <a:endParaRPr lang="en-GB" dirty="0"/>
          </a:p>
        </p:txBody>
      </p:sp>
    </p:spTree>
    <p:extLst>
      <p:ext uri="{BB962C8B-B14F-4D97-AF65-F5344CB8AC3E}">
        <p14:creationId xmlns:p14="http://schemas.microsoft.com/office/powerpoint/2010/main" val="397949614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image" Target="../media/image2.sv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1.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theme" Target="../theme/theme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image" Target="../media/image2.sv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image" Target="../media/image1.png"/><Relationship Id="rId2" Type="http://schemas.openxmlformats.org/officeDocument/2006/relationships/slideLayout" Target="../slideLayouts/slideLayout54.xml"/><Relationship Id="rId16" Type="http://schemas.openxmlformats.org/officeDocument/2006/relationships/theme" Target="../theme/theme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6D4B61-A653-0CA6-1246-0BAB948E92CB}"/>
              </a:ext>
            </a:extLst>
          </p:cNvPr>
          <p:cNvSpPr/>
          <p:nvPr userDrawn="1"/>
        </p:nvSpPr>
        <p:spPr>
          <a:xfrm>
            <a:off x="577516" y="6233298"/>
            <a:ext cx="11046820" cy="6996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cxnSp>
        <p:nvCxnSpPr>
          <p:cNvPr id="12" name="Straight Connector 11">
            <a:extLst>
              <a:ext uri="{FF2B5EF4-FFF2-40B4-BE49-F238E27FC236}">
                <a16:creationId xmlns:a16="http://schemas.microsoft.com/office/drawing/2014/main" id="{6BC4B93E-1B6C-1D6F-25CD-4CB806A44D04}"/>
              </a:ext>
            </a:extLst>
          </p:cNvPr>
          <p:cNvCxnSpPr>
            <a:cxnSpLocks/>
          </p:cNvCxnSpPr>
          <p:nvPr userDrawn="1"/>
        </p:nvCxnSpPr>
        <p:spPr>
          <a:xfrm flipH="1">
            <a:off x="577516" y="685800"/>
            <a:ext cx="11046820" cy="0"/>
          </a:xfrm>
          <a:prstGeom prst="line">
            <a:avLst/>
          </a:prstGeom>
          <a:ln w="3175"/>
        </p:spPr>
        <p:style>
          <a:lnRef idx="1">
            <a:schemeClr val="accent1"/>
          </a:lnRef>
          <a:fillRef idx="0">
            <a:schemeClr val="accent1"/>
          </a:fillRef>
          <a:effectRef idx="0">
            <a:schemeClr val="accent1"/>
          </a:effectRef>
          <a:fontRef idx="minor">
            <a:schemeClr val="tx1"/>
          </a:fontRef>
        </p:style>
      </p:cxnSp>
      <p:pic>
        <p:nvPicPr>
          <p:cNvPr id="23" name="Graphic 22">
            <a:extLst>
              <a:ext uri="{FF2B5EF4-FFF2-40B4-BE49-F238E27FC236}">
                <a16:creationId xmlns:a16="http://schemas.microsoft.com/office/drawing/2014/main" id="{2CB2BB6A-EF49-B28E-E0FB-A485852782C2}"/>
              </a:ext>
            </a:extLst>
          </p:cNvPr>
          <p:cNvPicPr>
            <a:picLocks noChangeAspect="1"/>
          </p:cNvPicPr>
          <p:nvPr userDrawn="1"/>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0183528" y="176111"/>
            <a:ext cx="1440809" cy="413032"/>
          </a:xfrm>
          <a:prstGeom prst="rect">
            <a:avLst/>
          </a:prstGeom>
        </p:spPr>
      </p:pic>
      <p:sp>
        <p:nvSpPr>
          <p:cNvPr id="26" name="Title Placeholder 25">
            <a:extLst>
              <a:ext uri="{FF2B5EF4-FFF2-40B4-BE49-F238E27FC236}">
                <a16:creationId xmlns:a16="http://schemas.microsoft.com/office/drawing/2014/main" id="{B8B67DA7-E45C-0732-7C76-8F37EFD4E2EC}"/>
              </a:ext>
            </a:extLst>
          </p:cNvPr>
          <p:cNvSpPr>
            <a:spLocks noGrp="1"/>
          </p:cNvSpPr>
          <p:nvPr>
            <p:ph type="title"/>
          </p:nvPr>
        </p:nvSpPr>
        <p:spPr>
          <a:xfrm>
            <a:off x="520566" y="807030"/>
            <a:ext cx="11103770" cy="88365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28" name="Text Placeholder 27">
            <a:extLst>
              <a:ext uri="{FF2B5EF4-FFF2-40B4-BE49-F238E27FC236}">
                <a16:creationId xmlns:a16="http://schemas.microsoft.com/office/drawing/2014/main" id="{32F1EC9F-1ED8-6537-D172-CC5D462CA5BF}"/>
              </a:ext>
            </a:extLst>
          </p:cNvPr>
          <p:cNvSpPr>
            <a:spLocks noGrp="1"/>
          </p:cNvSpPr>
          <p:nvPr>
            <p:ph type="body" idx="1"/>
          </p:nvPr>
        </p:nvSpPr>
        <p:spPr>
          <a:xfrm>
            <a:off x="520566" y="1820862"/>
            <a:ext cx="1110377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extBox 1">
            <a:extLst>
              <a:ext uri="{FF2B5EF4-FFF2-40B4-BE49-F238E27FC236}">
                <a16:creationId xmlns:a16="http://schemas.microsoft.com/office/drawing/2014/main" id="{A487E581-5C50-6761-5B1F-F483F7AC7631}"/>
              </a:ext>
            </a:extLst>
          </p:cNvPr>
          <p:cNvSpPr txBox="1"/>
          <p:nvPr userDrawn="1"/>
        </p:nvSpPr>
        <p:spPr>
          <a:xfrm>
            <a:off x="8289524" y="6402456"/>
            <a:ext cx="3431356" cy="338554"/>
          </a:xfrm>
          <a:prstGeom prst="rect">
            <a:avLst/>
          </a:prstGeom>
          <a:noFill/>
        </p:spPr>
        <p:txBody>
          <a:bodyPr wrap="square" rtlCol="0">
            <a:spAutoFit/>
          </a:bodyPr>
          <a:lstStyle/>
          <a:p>
            <a:r>
              <a:rPr lang="en-US" sz="1600" b="1" dirty="0">
                <a:solidFill>
                  <a:schemeClr val="tx1"/>
                </a:solidFill>
                <a:latin typeface="Derailed" panose="020B0503030101060003" pitchFamily="34" charset="77"/>
              </a:rPr>
              <a:t>   From Newcastle. For the world.</a:t>
            </a:r>
          </a:p>
        </p:txBody>
      </p:sp>
      <p:sp>
        <p:nvSpPr>
          <p:cNvPr id="3" name="Date Placeholder 3">
            <a:extLst>
              <a:ext uri="{FF2B5EF4-FFF2-40B4-BE49-F238E27FC236}">
                <a16:creationId xmlns:a16="http://schemas.microsoft.com/office/drawing/2014/main" id="{A22FBC8C-281C-1125-FDFB-34CBEE7A9500}"/>
              </a:ext>
            </a:extLst>
          </p:cNvPr>
          <p:cNvSpPr>
            <a:spLocks noGrp="1"/>
          </p:cNvSpPr>
          <p:nvPr>
            <p:ph type="dt" sz="half" idx="2"/>
          </p:nvPr>
        </p:nvSpPr>
        <p:spPr>
          <a:xfrm>
            <a:off x="6276975" y="6404474"/>
            <a:ext cx="1362075" cy="365125"/>
          </a:xfrm>
          <a:prstGeom prst="rect">
            <a:avLst/>
          </a:prstGeom>
        </p:spPr>
        <p:txBody>
          <a:bodyPr/>
          <a:lstStyle>
            <a:lvl1pPr>
              <a:defRPr sz="1400">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4" name="Footer Placeholder 4">
            <a:extLst>
              <a:ext uri="{FF2B5EF4-FFF2-40B4-BE49-F238E27FC236}">
                <a16:creationId xmlns:a16="http://schemas.microsoft.com/office/drawing/2014/main" id="{F2A2A0DD-4BF1-6A5E-6062-E619F36BEFDA}"/>
              </a:ext>
            </a:extLst>
          </p:cNvPr>
          <p:cNvSpPr>
            <a:spLocks noGrp="1"/>
          </p:cNvSpPr>
          <p:nvPr>
            <p:ph type="ftr" sz="quarter" idx="3"/>
          </p:nvPr>
        </p:nvSpPr>
        <p:spPr>
          <a:xfrm>
            <a:off x="1468185" y="6404474"/>
            <a:ext cx="4671359" cy="365125"/>
          </a:xfrm>
          <a:prstGeom prst="rect">
            <a:avLst/>
          </a:prstGeom>
        </p:spPr>
        <p:txBody>
          <a:bodyPr/>
          <a:lstStyle>
            <a:lvl1pPr algn="l">
              <a:defRPr sz="1400">
                <a:solidFill>
                  <a:schemeClr val="accent1">
                    <a:lumMod val="40000"/>
                    <a:lumOff val="60000"/>
                  </a:schemeClr>
                </a:solidFill>
              </a:defRPr>
            </a:lvl1pPr>
          </a:lstStyle>
          <a:p>
            <a:endParaRPr lang="en-GB" dirty="0"/>
          </a:p>
        </p:txBody>
      </p:sp>
      <p:sp>
        <p:nvSpPr>
          <p:cNvPr id="5" name="Slide Number Placeholder 5">
            <a:extLst>
              <a:ext uri="{FF2B5EF4-FFF2-40B4-BE49-F238E27FC236}">
                <a16:creationId xmlns:a16="http://schemas.microsoft.com/office/drawing/2014/main" id="{6803D8A5-C42E-66AC-B3A3-F236B3EA9215}"/>
              </a:ext>
            </a:extLst>
          </p:cNvPr>
          <p:cNvSpPr>
            <a:spLocks noGrp="1"/>
          </p:cNvSpPr>
          <p:nvPr>
            <p:ph type="sldNum" sz="quarter" idx="4"/>
          </p:nvPr>
        </p:nvSpPr>
        <p:spPr>
          <a:xfrm>
            <a:off x="525212" y="6404475"/>
            <a:ext cx="772910" cy="365125"/>
          </a:xfrm>
          <a:prstGeom prst="rect">
            <a:avLst/>
          </a:prstGeom>
        </p:spPr>
        <p:txBody>
          <a:bodyPr/>
          <a:lstStyle>
            <a:lvl1pPr algn="l">
              <a:defRPr sz="1400">
                <a:solidFill>
                  <a:schemeClr val="accent1">
                    <a:lumMod val="40000"/>
                    <a:lumOff val="60000"/>
                  </a:schemeClr>
                </a:solidFill>
              </a:defRPr>
            </a:lvl1pPr>
          </a:lstStyle>
          <a:p>
            <a:fld id="{11FA375E-B0AD-4EAB-A626-FE81862A3FF2}" type="slidenum">
              <a:rPr lang="en-GB" smtClean="0"/>
              <a:pPr/>
              <a:t>‹#›</a:t>
            </a:fld>
            <a:endParaRPr lang="en-GB"/>
          </a:p>
        </p:txBody>
      </p:sp>
    </p:spTree>
    <p:extLst>
      <p:ext uri="{BB962C8B-B14F-4D97-AF65-F5344CB8AC3E}">
        <p14:creationId xmlns:p14="http://schemas.microsoft.com/office/powerpoint/2010/main" val="389521847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7" r:id="rId5"/>
    <p:sldLayoutId id="2147483668" r:id="rId6"/>
    <p:sldLayoutId id="2147483669" r:id="rId7"/>
    <p:sldLayoutId id="2147483671" r:id="rId8"/>
    <p:sldLayoutId id="2147483672" r:id="rId9"/>
    <p:sldLayoutId id="2147483673" r:id="rId10"/>
    <p:sldLayoutId id="2147483663" r:id="rId11"/>
    <p:sldLayoutId id="2147483664" r:id="rId12"/>
    <p:sldLayoutId id="2147483665" r:id="rId13"/>
    <p:sldLayoutId id="2147483666" r:id="rId14"/>
    <p:sldLayoutId id="2147483674" r:id="rId15"/>
    <p:sldLayoutId id="2147483728" r:id="rId16"/>
    <p:sldLayoutId id="2147483729" r:id="rId17"/>
  </p:sldLayoutIdLst>
  <p:txStyles>
    <p:titleStyle>
      <a:lvl1pPr algn="l" defTabSz="914411" rtl="0" eaLnBrk="1" latinLnBrk="0" hangingPunct="1">
        <a:lnSpc>
          <a:spcPct val="90000"/>
        </a:lnSpc>
        <a:spcBef>
          <a:spcPct val="0"/>
        </a:spcBef>
        <a:buNone/>
        <a:defRPr sz="3600" b="1" kern="1200">
          <a:solidFill>
            <a:schemeClr val="tx2"/>
          </a:solidFill>
          <a:latin typeface="+mn-lt"/>
          <a:ea typeface="+mj-ea"/>
          <a:cs typeface="+mj-cs"/>
        </a:defRPr>
      </a:lvl1pPr>
    </p:titleStyle>
    <p:bodyStyle>
      <a:lvl1pPr marL="0" indent="0" algn="l" defTabSz="914411" rtl="0" eaLnBrk="1" latinLnBrk="0" hangingPunct="1">
        <a:lnSpc>
          <a:spcPct val="100000"/>
        </a:lnSpc>
        <a:spcBef>
          <a:spcPts val="1000"/>
        </a:spcBef>
        <a:buFont typeface="Arial" panose="020B0604020202020204" pitchFamily="34" charset="0"/>
        <a:buNone/>
        <a:defRPr sz="2800" kern="1200">
          <a:solidFill>
            <a:schemeClr val="tx1"/>
          </a:solidFill>
          <a:latin typeface="+mn-lt"/>
          <a:ea typeface="+mn-ea"/>
          <a:cs typeface="+mn-cs"/>
        </a:defRPr>
      </a:lvl1pPr>
      <a:lvl2pPr marL="685808" indent="-228603" algn="l" defTabSz="914411"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236906-09FA-C5A1-0EE4-311ED5BD86D5}"/>
              </a:ext>
            </a:extLst>
          </p:cNvPr>
          <p:cNvPicPr>
            <a:picLocks noChangeAspect="1"/>
          </p:cNvPicPr>
          <p:nvPr userDrawn="1"/>
        </p:nvPicPr>
        <p:blipFill>
          <a:blip r:embed="rId19" cstate="email">
            <a:extLst>
              <a:ext uri="{28A0092B-C50C-407E-A947-70E740481C1C}">
                <a14:useLocalDpi xmlns:a14="http://schemas.microsoft.com/office/drawing/2010/main"/>
              </a:ext>
            </a:extLst>
          </a:blip>
          <a:srcRect/>
          <a:stretch/>
        </p:blipFill>
        <p:spPr>
          <a:xfrm>
            <a:off x="10183527" y="176110"/>
            <a:ext cx="1386361" cy="569819"/>
          </a:xfrm>
          <a:prstGeom prst="rect">
            <a:avLst/>
          </a:prstGeom>
        </p:spPr>
      </p:pic>
      <p:sp>
        <p:nvSpPr>
          <p:cNvPr id="9" name="Rectangle 8">
            <a:extLst>
              <a:ext uri="{FF2B5EF4-FFF2-40B4-BE49-F238E27FC236}">
                <a16:creationId xmlns:a16="http://schemas.microsoft.com/office/drawing/2014/main" id="{A66D4B61-A653-0CA6-1246-0BAB948E92CB}"/>
              </a:ext>
            </a:extLst>
          </p:cNvPr>
          <p:cNvSpPr/>
          <p:nvPr userDrawn="1"/>
        </p:nvSpPr>
        <p:spPr>
          <a:xfrm>
            <a:off x="577516" y="6233298"/>
            <a:ext cx="11046820" cy="6996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cxnSp>
        <p:nvCxnSpPr>
          <p:cNvPr id="12" name="Straight Connector 11">
            <a:extLst>
              <a:ext uri="{FF2B5EF4-FFF2-40B4-BE49-F238E27FC236}">
                <a16:creationId xmlns:a16="http://schemas.microsoft.com/office/drawing/2014/main" id="{6BC4B93E-1B6C-1D6F-25CD-4CB806A44D04}"/>
              </a:ext>
            </a:extLst>
          </p:cNvPr>
          <p:cNvCxnSpPr>
            <a:cxnSpLocks/>
          </p:cNvCxnSpPr>
          <p:nvPr userDrawn="1"/>
        </p:nvCxnSpPr>
        <p:spPr>
          <a:xfrm flipH="1">
            <a:off x="577516" y="792336"/>
            <a:ext cx="1104682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6" name="Title Placeholder 25">
            <a:extLst>
              <a:ext uri="{FF2B5EF4-FFF2-40B4-BE49-F238E27FC236}">
                <a16:creationId xmlns:a16="http://schemas.microsoft.com/office/drawing/2014/main" id="{B8B67DA7-E45C-0732-7C76-8F37EFD4E2EC}"/>
              </a:ext>
            </a:extLst>
          </p:cNvPr>
          <p:cNvSpPr>
            <a:spLocks noGrp="1"/>
          </p:cNvSpPr>
          <p:nvPr>
            <p:ph type="title"/>
          </p:nvPr>
        </p:nvSpPr>
        <p:spPr>
          <a:xfrm>
            <a:off x="520566" y="807030"/>
            <a:ext cx="11046820" cy="88365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28" name="Text Placeholder 27">
            <a:extLst>
              <a:ext uri="{FF2B5EF4-FFF2-40B4-BE49-F238E27FC236}">
                <a16:creationId xmlns:a16="http://schemas.microsoft.com/office/drawing/2014/main" id="{32F1EC9F-1ED8-6537-D172-CC5D462CA5BF}"/>
              </a:ext>
            </a:extLst>
          </p:cNvPr>
          <p:cNvSpPr>
            <a:spLocks noGrp="1"/>
          </p:cNvSpPr>
          <p:nvPr>
            <p:ph type="body" idx="1"/>
          </p:nvPr>
        </p:nvSpPr>
        <p:spPr>
          <a:xfrm>
            <a:off x="520566" y="1820862"/>
            <a:ext cx="1104682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8EBB6A8-4A05-8F50-A4CA-CE983D9C5113}"/>
              </a:ext>
            </a:extLst>
          </p:cNvPr>
          <p:cNvSpPr>
            <a:spLocks noGrp="1"/>
          </p:cNvSpPr>
          <p:nvPr>
            <p:ph type="dt" sz="half" idx="2"/>
          </p:nvPr>
        </p:nvSpPr>
        <p:spPr>
          <a:xfrm>
            <a:off x="6276975" y="6404474"/>
            <a:ext cx="1362075" cy="365125"/>
          </a:xfrm>
          <a:prstGeom prst="rect">
            <a:avLst/>
          </a:prstGeom>
        </p:spPr>
        <p:txBody>
          <a:bodyPr/>
          <a:lstStyle>
            <a:lvl1pPr>
              <a:defRPr sz="1400">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5" name="Footer Placeholder 4">
            <a:extLst>
              <a:ext uri="{FF2B5EF4-FFF2-40B4-BE49-F238E27FC236}">
                <a16:creationId xmlns:a16="http://schemas.microsoft.com/office/drawing/2014/main" id="{BD193192-D81C-14E6-C2E7-219DD73C3703}"/>
              </a:ext>
            </a:extLst>
          </p:cNvPr>
          <p:cNvSpPr>
            <a:spLocks noGrp="1"/>
          </p:cNvSpPr>
          <p:nvPr>
            <p:ph type="ftr" sz="quarter" idx="3"/>
          </p:nvPr>
        </p:nvSpPr>
        <p:spPr>
          <a:xfrm>
            <a:off x="1468185" y="6404474"/>
            <a:ext cx="4671359" cy="365125"/>
          </a:xfrm>
          <a:prstGeom prst="rect">
            <a:avLst/>
          </a:prstGeom>
        </p:spPr>
        <p:txBody>
          <a:bodyPr/>
          <a:lstStyle>
            <a:lvl1pPr algn="l">
              <a:defRPr sz="1400">
                <a:solidFill>
                  <a:schemeClr val="accent1">
                    <a:lumMod val="40000"/>
                    <a:lumOff val="60000"/>
                  </a:schemeClr>
                </a:solidFill>
              </a:defRPr>
            </a:lvl1pPr>
          </a:lstStyle>
          <a:p>
            <a:endParaRPr lang="en-GB" dirty="0"/>
          </a:p>
        </p:txBody>
      </p:sp>
      <p:sp>
        <p:nvSpPr>
          <p:cNvPr id="6" name="Slide Number Placeholder 5">
            <a:extLst>
              <a:ext uri="{FF2B5EF4-FFF2-40B4-BE49-F238E27FC236}">
                <a16:creationId xmlns:a16="http://schemas.microsoft.com/office/drawing/2014/main" id="{05F964D2-24A9-E55C-D033-4A0D9B1292E2}"/>
              </a:ext>
            </a:extLst>
          </p:cNvPr>
          <p:cNvSpPr>
            <a:spLocks noGrp="1"/>
          </p:cNvSpPr>
          <p:nvPr>
            <p:ph type="sldNum" sz="quarter" idx="4"/>
          </p:nvPr>
        </p:nvSpPr>
        <p:spPr>
          <a:xfrm>
            <a:off x="525212" y="6404475"/>
            <a:ext cx="772910" cy="365125"/>
          </a:xfrm>
          <a:prstGeom prst="rect">
            <a:avLst/>
          </a:prstGeom>
        </p:spPr>
        <p:txBody>
          <a:bodyPr/>
          <a:lstStyle>
            <a:lvl1pPr algn="l">
              <a:defRPr sz="1400">
                <a:solidFill>
                  <a:schemeClr val="accent1">
                    <a:lumMod val="40000"/>
                    <a:lumOff val="60000"/>
                  </a:schemeClr>
                </a:solidFill>
              </a:defRPr>
            </a:lvl1pPr>
          </a:lstStyle>
          <a:p>
            <a:fld id="{11FA375E-B0AD-4EAB-A626-FE81862A3FF2}" type="slidenum">
              <a:rPr lang="en-GB" smtClean="0"/>
              <a:pPr/>
              <a:t>‹#›</a:t>
            </a:fld>
            <a:endParaRPr lang="en-GB"/>
          </a:p>
        </p:txBody>
      </p:sp>
      <p:sp>
        <p:nvSpPr>
          <p:cNvPr id="7" name="TextBox 6">
            <a:extLst>
              <a:ext uri="{FF2B5EF4-FFF2-40B4-BE49-F238E27FC236}">
                <a16:creationId xmlns:a16="http://schemas.microsoft.com/office/drawing/2014/main" id="{81AA5F10-B405-9DD8-05DE-D0CAFD33B878}"/>
              </a:ext>
            </a:extLst>
          </p:cNvPr>
          <p:cNvSpPr txBox="1"/>
          <p:nvPr userDrawn="1"/>
        </p:nvSpPr>
        <p:spPr>
          <a:xfrm>
            <a:off x="8107137" y="6402456"/>
            <a:ext cx="3613744" cy="338554"/>
          </a:xfrm>
          <a:prstGeom prst="rect">
            <a:avLst/>
          </a:prstGeom>
          <a:noFill/>
        </p:spPr>
        <p:txBody>
          <a:bodyPr wrap="square" rtlCol="0">
            <a:spAutoFit/>
          </a:bodyPr>
          <a:lstStyle/>
          <a:p>
            <a:r>
              <a:rPr lang="en-US" sz="1600" b="1" dirty="0">
                <a:solidFill>
                  <a:schemeClr val="tx1"/>
                </a:solidFill>
                <a:latin typeface="Derailed" panose="020B0503030101060003" pitchFamily="34" charset="77"/>
              </a:rPr>
              <a:t>From our University. For the world.</a:t>
            </a:r>
          </a:p>
        </p:txBody>
      </p:sp>
    </p:spTree>
    <p:extLst>
      <p:ext uri="{BB962C8B-B14F-4D97-AF65-F5344CB8AC3E}">
        <p14:creationId xmlns:p14="http://schemas.microsoft.com/office/powerpoint/2010/main" val="194503609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92"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1" r:id="rId16"/>
    <p:sldLayoutId id="2147483690" r:id="rId17"/>
  </p:sldLayoutIdLst>
  <p:txStyles>
    <p:titleStyle>
      <a:lvl1pPr algn="l" defTabSz="914411" rtl="0" eaLnBrk="1" latinLnBrk="0" hangingPunct="1">
        <a:lnSpc>
          <a:spcPct val="90000"/>
        </a:lnSpc>
        <a:spcBef>
          <a:spcPct val="0"/>
        </a:spcBef>
        <a:buNone/>
        <a:defRPr sz="3600" b="1" kern="1200">
          <a:solidFill>
            <a:schemeClr val="tx2"/>
          </a:solidFill>
          <a:latin typeface="+mn-lt"/>
          <a:ea typeface="+mj-ea"/>
          <a:cs typeface="+mj-cs"/>
        </a:defRPr>
      </a:lvl1pPr>
    </p:titleStyle>
    <p:bodyStyle>
      <a:lvl1pPr marL="0" indent="0" algn="l" defTabSz="914411"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6D4B61-A653-0CA6-1246-0BAB948E92CB}"/>
              </a:ext>
            </a:extLst>
          </p:cNvPr>
          <p:cNvSpPr/>
          <p:nvPr userDrawn="1"/>
        </p:nvSpPr>
        <p:spPr>
          <a:xfrm>
            <a:off x="577516" y="6233298"/>
            <a:ext cx="11046820" cy="6996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cxnSp>
        <p:nvCxnSpPr>
          <p:cNvPr id="12" name="Straight Connector 11">
            <a:extLst>
              <a:ext uri="{FF2B5EF4-FFF2-40B4-BE49-F238E27FC236}">
                <a16:creationId xmlns:a16="http://schemas.microsoft.com/office/drawing/2014/main" id="{6BC4B93E-1B6C-1D6F-25CD-4CB806A44D04}"/>
              </a:ext>
            </a:extLst>
          </p:cNvPr>
          <p:cNvCxnSpPr>
            <a:cxnSpLocks/>
          </p:cNvCxnSpPr>
          <p:nvPr userDrawn="1"/>
        </p:nvCxnSpPr>
        <p:spPr>
          <a:xfrm flipH="1">
            <a:off x="577516" y="685800"/>
            <a:ext cx="11046820" cy="0"/>
          </a:xfrm>
          <a:prstGeom prst="line">
            <a:avLst/>
          </a:prstGeom>
          <a:ln w="3175"/>
        </p:spPr>
        <p:style>
          <a:lnRef idx="1">
            <a:schemeClr val="accent1"/>
          </a:lnRef>
          <a:fillRef idx="0">
            <a:schemeClr val="accent1"/>
          </a:fillRef>
          <a:effectRef idx="0">
            <a:schemeClr val="accent1"/>
          </a:effectRef>
          <a:fontRef idx="minor">
            <a:schemeClr val="tx1"/>
          </a:fontRef>
        </p:style>
      </p:cxnSp>
      <p:pic>
        <p:nvPicPr>
          <p:cNvPr id="23" name="Graphic 22">
            <a:extLst>
              <a:ext uri="{FF2B5EF4-FFF2-40B4-BE49-F238E27FC236}">
                <a16:creationId xmlns:a16="http://schemas.microsoft.com/office/drawing/2014/main" id="{2CB2BB6A-EF49-B28E-E0FB-A485852782C2}"/>
              </a:ext>
            </a:extLst>
          </p:cNvPr>
          <p:cNvPicPr>
            <a:picLocks noChangeAspect="1"/>
          </p:cNvPicPr>
          <p:nvPr userDrawn="1"/>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10183528" y="176111"/>
            <a:ext cx="1440809" cy="413032"/>
          </a:xfrm>
          <a:prstGeom prst="rect">
            <a:avLst/>
          </a:prstGeom>
        </p:spPr>
      </p:pic>
      <p:sp>
        <p:nvSpPr>
          <p:cNvPr id="26" name="Title Placeholder 25">
            <a:extLst>
              <a:ext uri="{FF2B5EF4-FFF2-40B4-BE49-F238E27FC236}">
                <a16:creationId xmlns:a16="http://schemas.microsoft.com/office/drawing/2014/main" id="{B8B67DA7-E45C-0732-7C76-8F37EFD4E2EC}"/>
              </a:ext>
            </a:extLst>
          </p:cNvPr>
          <p:cNvSpPr>
            <a:spLocks noGrp="1"/>
          </p:cNvSpPr>
          <p:nvPr>
            <p:ph type="title"/>
          </p:nvPr>
        </p:nvSpPr>
        <p:spPr>
          <a:xfrm>
            <a:off x="520566" y="807030"/>
            <a:ext cx="11103770" cy="88365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28" name="Text Placeholder 27">
            <a:extLst>
              <a:ext uri="{FF2B5EF4-FFF2-40B4-BE49-F238E27FC236}">
                <a16:creationId xmlns:a16="http://schemas.microsoft.com/office/drawing/2014/main" id="{32F1EC9F-1ED8-6537-D172-CC5D462CA5BF}"/>
              </a:ext>
            </a:extLst>
          </p:cNvPr>
          <p:cNvSpPr>
            <a:spLocks noGrp="1"/>
          </p:cNvSpPr>
          <p:nvPr>
            <p:ph type="body" idx="1"/>
          </p:nvPr>
        </p:nvSpPr>
        <p:spPr>
          <a:xfrm>
            <a:off x="520566" y="1820862"/>
            <a:ext cx="1110377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extBox 1">
            <a:extLst>
              <a:ext uri="{FF2B5EF4-FFF2-40B4-BE49-F238E27FC236}">
                <a16:creationId xmlns:a16="http://schemas.microsoft.com/office/drawing/2014/main" id="{A487E581-5C50-6761-5B1F-F483F7AC7631}"/>
              </a:ext>
            </a:extLst>
          </p:cNvPr>
          <p:cNvSpPr txBox="1"/>
          <p:nvPr userDrawn="1"/>
        </p:nvSpPr>
        <p:spPr>
          <a:xfrm>
            <a:off x="8289524" y="6402456"/>
            <a:ext cx="3431356" cy="338554"/>
          </a:xfrm>
          <a:prstGeom prst="rect">
            <a:avLst/>
          </a:prstGeom>
          <a:noFill/>
        </p:spPr>
        <p:txBody>
          <a:bodyPr wrap="square" rtlCol="0">
            <a:spAutoFit/>
          </a:bodyPr>
          <a:lstStyle/>
          <a:p>
            <a:r>
              <a:rPr lang="en-US" sz="1600" b="1" dirty="0">
                <a:solidFill>
                  <a:schemeClr val="tx1"/>
                </a:solidFill>
                <a:latin typeface="Derailed" panose="020B0503030101060003" pitchFamily="34" charset="77"/>
              </a:rPr>
              <a:t>   From Newcastle. For the world.</a:t>
            </a:r>
          </a:p>
        </p:txBody>
      </p:sp>
      <p:sp>
        <p:nvSpPr>
          <p:cNvPr id="3" name="Date Placeholder 3">
            <a:extLst>
              <a:ext uri="{FF2B5EF4-FFF2-40B4-BE49-F238E27FC236}">
                <a16:creationId xmlns:a16="http://schemas.microsoft.com/office/drawing/2014/main" id="{A22FBC8C-281C-1125-FDFB-34CBEE7A9500}"/>
              </a:ext>
            </a:extLst>
          </p:cNvPr>
          <p:cNvSpPr>
            <a:spLocks noGrp="1"/>
          </p:cNvSpPr>
          <p:nvPr>
            <p:ph type="dt" sz="half" idx="2"/>
          </p:nvPr>
        </p:nvSpPr>
        <p:spPr>
          <a:xfrm>
            <a:off x="6276975" y="6404474"/>
            <a:ext cx="1362075" cy="365125"/>
          </a:xfrm>
          <a:prstGeom prst="rect">
            <a:avLst/>
          </a:prstGeom>
        </p:spPr>
        <p:txBody>
          <a:bodyPr/>
          <a:lstStyle>
            <a:lvl1pPr>
              <a:defRPr sz="1400">
                <a:solidFill>
                  <a:schemeClr val="accent1">
                    <a:lumMod val="40000"/>
                    <a:lumOff val="60000"/>
                  </a:schemeClr>
                </a:solidFill>
              </a:defRPr>
            </a:lvl1pPr>
          </a:lstStyle>
          <a:p>
            <a:fld id="{AA252497-302E-4D64-8C0F-03D753052451}" type="datetimeFigureOut">
              <a:rPr lang="en-GB" smtClean="0"/>
              <a:pPr/>
              <a:t>05/06/2024</a:t>
            </a:fld>
            <a:endParaRPr lang="en-GB" dirty="0"/>
          </a:p>
        </p:txBody>
      </p:sp>
      <p:sp>
        <p:nvSpPr>
          <p:cNvPr id="4" name="Footer Placeholder 4">
            <a:extLst>
              <a:ext uri="{FF2B5EF4-FFF2-40B4-BE49-F238E27FC236}">
                <a16:creationId xmlns:a16="http://schemas.microsoft.com/office/drawing/2014/main" id="{F2A2A0DD-4BF1-6A5E-6062-E619F36BEFDA}"/>
              </a:ext>
            </a:extLst>
          </p:cNvPr>
          <p:cNvSpPr>
            <a:spLocks noGrp="1"/>
          </p:cNvSpPr>
          <p:nvPr>
            <p:ph type="ftr" sz="quarter" idx="3"/>
          </p:nvPr>
        </p:nvSpPr>
        <p:spPr>
          <a:xfrm>
            <a:off x="1468185" y="6404474"/>
            <a:ext cx="4671359" cy="365125"/>
          </a:xfrm>
          <a:prstGeom prst="rect">
            <a:avLst/>
          </a:prstGeom>
        </p:spPr>
        <p:txBody>
          <a:bodyPr/>
          <a:lstStyle>
            <a:lvl1pPr algn="l">
              <a:defRPr sz="1400">
                <a:solidFill>
                  <a:schemeClr val="accent1">
                    <a:lumMod val="40000"/>
                    <a:lumOff val="60000"/>
                  </a:schemeClr>
                </a:solidFill>
              </a:defRPr>
            </a:lvl1pPr>
          </a:lstStyle>
          <a:p>
            <a:endParaRPr lang="en-GB" dirty="0"/>
          </a:p>
        </p:txBody>
      </p:sp>
      <p:sp>
        <p:nvSpPr>
          <p:cNvPr id="5" name="Slide Number Placeholder 5">
            <a:extLst>
              <a:ext uri="{FF2B5EF4-FFF2-40B4-BE49-F238E27FC236}">
                <a16:creationId xmlns:a16="http://schemas.microsoft.com/office/drawing/2014/main" id="{6803D8A5-C42E-66AC-B3A3-F236B3EA9215}"/>
              </a:ext>
            </a:extLst>
          </p:cNvPr>
          <p:cNvSpPr>
            <a:spLocks noGrp="1"/>
          </p:cNvSpPr>
          <p:nvPr>
            <p:ph type="sldNum" sz="quarter" idx="4"/>
          </p:nvPr>
        </p:nvSpPr>
        <p:spPr>
          <a:xfrm>
            <a:off x="525212" y="6404475"/>
            <a:ext cx="772910" cy="365125"/>
          </a:xfrm>
          <a:prstGeom prst="rect">
            <a:avLst/>
          </a:prstGeom>
        </p:spPr>
        <p:txBody>
          <a:bodyPr/>
          <a:lstStyle>
            <a:lvl1pPr algn="l">
              <a:defRPr sz="1400">
                <a:solidFill>
                  <a:schemeClr val="accent1">
                    <a:lumMod val="40000"/>
                    <a:lumOff val="60000"/>
                  </a:schemeClr>
                </a:solidFill>
              </a:defRPr>
            </a:lvl1pPr>
          </a:lstStyle>
          <a:p>
            <a:fld id="{11FA375E-B0AD-4EAB-A626-FE81862A3FF2}" type="slidenum">
              <a:rPr lang="en-GB" smtClean="0"/>
              <a:pPr/>
              <a:t>‹#›</a:t>
            </a:fld>
            <a:endParaRPr lang="en-GB"/>
          </a:p>
        </p:txBody>
      </p:sp>
    </p:spTree>
    <p:extLst>
      <p:ext uri="{BB962C8B-B14F-4D97-AF65-F5344CB8AC3E}">
        <p14:creationId xmlns:p14="http://schemas.microsoft.com/office/powerpoint/2010/main" val="195689054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Lst>
  <p:txStyles>
    <p:titleStyle>
      <a:lvl1pPr algn="l" defTabSz="914411" rtl="0" eaLnBrk="1" latinLnBrk="0" hangingPunct="1">
        <a:lnSpc>
          <a:spcPct val="90000"/>
        </a:lnSpc>
        <a:spcBef>
          <a:spcPct val="0"/>
        </a:spcBef>
        <a:buNone/>
        <a:defRPr sz="3600" b="1" kern="1200">
          <a:solidFill>
            <a:schemeClr val="tx2"/>
          </a:solidFill>
          <a:latin typeface="+mn-lt"/>
          <a:ea typeface="+mj-ea"/>
          <a:cs typeface="+mj-cs"/>
        </a:defRPr>
      </a:lvl1pPr>
    </p:titleStyle>
    <p:bodyStyle>
      <a:lvl1pPr marL="0" indent="0" algn="l" defTabSz="914411" rtl="0" eaLnBrk="1" latinLnBrk="0" hangingPunct="1">
        <a:lnSpc>
          <a:spcPct val="100000"/>
        </a:lnSpc>
        <a:spcBef>
          <a:spcPts val="1000"/>
        </a:spcBef>
        <a:buFont typeface="Arial" panose="020B0604020202020204" pitchFamily="34" charset="0"/>
        <a:buNone/>
        <a:defRPr sz="2800" kern="1200">
          <a:solidFill>
            <a:schemeClr val="tx1"/>
          </a:solidFill>
          <a:latin typeface="+mn-lt"/>
          <a:ea typeface="+mn-ea"/>
          <a:cs typeface="+mn-cs"/>
        </a:defRPr>
      </a:lvl1pPr>
      <a:lvl2pPr marL="685808" indent="-228603" algn="l" defTabSz="914411"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6D4B61-A653-0CA6-1246-0BAB948E92CB}"/>
              </a:ext>
            </a:extLst>
          </p:cNvPr>
          <p:cNvSpPr/>
          <p:nvPr userDrawn="1"/>
        </p:nvSpPr>
        <p:spPr>
          <a:xfrm>
            <a:off x="577516" y="6233298"/>
            <a:ext cx="11046820" cy="6996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92136"/>
              </a:solidFill>
            </a:endParaRPr>
          </a:p>
        </p:txBody>
      </p:sp>
      <p:cxnSp>
        <p:nvCxnSpPr>
          <p:cNvPr id="12" name="Straight Connector 11">
            <a:extLst>
              <a:ext uri="{FF2B5EF4-FFF2-40B4-BE49-F238E27FC236}">
                <a16:creationId xmlns:a16="http://schemas.microsoft.com/office/drawing/2014/main" id="{6BC4B93E-1B6C-1D6F-25CD-4CB806A44D04}"/>
              </a:ext>
            </a:extLst>
          </p:cNvPr>
          <p:cNvCxnSpPr>
            <a:cxnSpLocks/>
          </p:cNvCxnSpPr>
          <p:nvPr userDrawn="1"/>
        </p:nvCxnSpPr>
        <p:spPr>
          <a:xfrm flipH="1">
            <a:off x="577516" y="685800"/>
            <a:ext cx="11046820" cy="0"/>
          </a:xfrm>
          <a:prstGeom prst="line">
            <a:avLst/>
          </a:prstGeom>
          <a:ln w="3175"/>
        </p:spPr>
        <p:style>
          <a:lnRef idx="1">
            <a:schemeClr val="accent1"/>
          </a:lnRef>
          <a:fillRef idx="0">
            <a:schemeClr val="accent1"/>
          </a:fillRef>
          <a:effectRef idx="0">
            <a:schemeClr val="accent1"/>
          </a:effectRef>
          <a:fontRef idx="minor">
            <a:schemeClr val="tx1"/>
          </a:fontRef>
        </p:style>
      </p:cxnSp>
      <p:pic>
        <p:nvPicPr>
          <p:cNvPr id="23" name="Graphic 22">
            <a:extLst>
              <a:ext uri="{FF2B5EF4-FFF2-40B4-BE49-F238E27FC236}">
                <a16:creationId xmlns:a16="http://schemas.microsoft.com/office/drawing/2014/main" id="{2CB2BB6A-EF49-B28E-E0FB-A485852782C2}"/>
              </a:ext>
            </a:extLst>
          </p:cNvPr>
          <p:cNvPicPr>
            <a:picLocks noChangeAspect="1"/>
          </p:cNvPicPr>
          <p:nvPr userDrawn="1"/>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10183528" y="176111"/>
            <a:ext cx="1440809" cy="413032"/>
          </a:xfrm>
          <a:prstGeom prst="rect">
            <a:avLst/>
          </a:prstGeom>
        </p:spPr>
      </p:pic>
      <p:sp>
        <p:nvSpPr>
          <p:cNvPr id="26" name="Title Placeholder 25">
            <a:extLst>
              <a:ext uri="{FF2B5EF4-FFF2-40B4-BE49-F238E27FC236}">
                <a16:creationId xmlns:a16="http://schemas.microsoft.com/office/drawing/2014/main" id="{B8B67DA7-E45C-0732-7C76-8F37EFD4E2EC}"/>
              </a:ext>
            </a:extLst>
          </p:cNvPr>
          <p:cNvSpPr>
            <a:spLocks noGrp="1"/>
          </p:cNvSpPr>
          <p:nvPr>
            <p:ph type="title"/>
          </p:nvPr>
        </p:nvSpPr>
        <p:spPr>
          <a:xfrm>
            <a:off x="520566" y="807030"/>
            <a:ext cx="11103770" cy="88365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28" name="Text Placeholder 27">
            <a:extLst>
              <a:ext uri="{FF2B5EF4-FFF2-40B4-BE49-F238E27FC236}">
                <a16:creationId xmlns:a16="http://schemas.microsoft.com/office/drawing/2014/main" id="{32F1EC9F-1ED8-6537-D172-CC5D462CA5BF}"/>
              </a:ext>
            </a:extLst>
          </p:cNvPr>
          <p:cNvSpPr>
            <a:spLocks noGrp="1"/>
          </p:cNvSpPr>
          <p:nvPr>
            <p:ph type="body" idx="1"/>
          </p:nvPr>
        </p:nvSpPr>
        <p:spPr>
          <a:xfrm>
            <a:off x="520566" y="1820862"/>
            <a:ext cx="1110377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Box 1">
            <a:extLst>
              <a:ext uri="{FF2B5EF4-FFF2-40B4-BE49-F238E27FC236}">
                <a16:creationId xmlns:a16="http://schemas.microsoft.com/office/drawing/2014/main" id="{A487E581-5C50-6761-5B1F-F483F7AC7631}"/>
              </a:ext>
            </a:extLst>
          </p:cNvPr>
          <p:cNvSpPr txBox="1"/>
          <p:nvPr userDrawn="1"/>
        </p:nvSpPr>
        <p:spPr>
          <a:xfrm>
            <a:off x="8289524" y="6402456"/>
            <a:ext cx="3431356" cy="338554"/>
          </a:xfrm>
          <a:prstGeom prst="rect">
            <a:avLst/>
          </a:prstGeom>
          <a:noFill/>
        </p:spPr>
        <p:txBody>
          <a:bodyPr wrap="square" rtlCol="0">
            <a:spAutoFit/>
          </a:bodyPr>
          <a:lstStyle/>
          <a:p>
            <a:r>
              <a:rPr lang="en-US" sz="1600" b="1">
                <a:solidFill>
                  <a:schemeClr val="tx1"/>
                </a:solidFill>
                <a:latin typeface="Derailed" panose="020B0503030101060003" pitchFamily="34" charset="77"/>
              </a:rPr>
              <a:t>   From Newcastle. For the world.</a:t>
            </a:r>
          </a:p>
        </p:txBody>
      </p:sp>
      <p:sp>
        <p:nvSpPr>
          <p:cNvPr id="3" name="Date Placeholder 3">
            <a:extLst>
              <a:ext uri="{FF2B5EF4-FFF2-40B4-BE49-F238E27FC236}">
                <a16:creationId xmlns:a16="http://schemas.microsoft.com/office/drawing/2014/main" id="{A22FBC8C-281C-1125-FDFB-34CBEE7A9500}"/>
              </a:ext>
            </a:extLst>
          </p:cNvPr>
          <p:cNvSpPr>
            <a:spLocks noGrp="1"/>
          </p:cNvSpPr>
          <p:nvPr>
            <p:ph type="dt" sz="half" idx="2"/>
          </p:nvPr>
        </p:nvSpPr>
        <p:spPr>
          <a:xfrm>
            <a:off x="6276975" y="6404474"/>
            <a:ext cx="1362075" cy="365125"/>
          </a:xfrm>
          <a:prstGeom prst="rect">
            <a:avLst/>
          </a:prstGeom>
        </p:spPr>
        <p:txBody>
          <a:bodyPr/>
          <a:lstStyle>
            <a:lvl1pPr>
              <a:defRPr sz="1400">
                <a:solidFill>
                  <a:schemeClr val="accent1">
                    <a:lumMod val="40000"/>
                    <a:lumOff val="60000"/>
                  </a:schemeClr>
                </a:solidFill>
              </a:defRPr>
            </a:lvl1pPr>
          </a:lstStyle>
          <a:p>
            <a:fld id="{AA252497-302E-4D64-8C0F-03D753052451}" type="datetimeFigureOut">
              <a:rPr lang="en-GB" smtClean="0"/>
              <a:pPr/>
              <a:t>05/06/2024</a:t>
            </a:fld>
            <a:endParaRPr lang="en-GB"/>
          </a:p>
        </p:txBody>
      </p:sp>
      <p:sp>
        <p:nvSpPr>
          <p:cNvPr id="4" name="Footer Placeholder 4">
            <a:extLst>
              <a:ext uri="{FF2B5EF4-FFF2-40B4-BE49-F238E27FC236}">
                <a16:creationId xmlns:a16="http://schemas.microsoft.com/office/drawing/2014/main" id="{F2A2A0DD-4BF1-6A5E-6062-E619F36BEFDA}"/>
              </a:ext>
            </a:extLst>
          </p:cNvPr>
          <p:cNvSpPr>
            <a:spLocks noGrp="1"/>
          </p:cNvSpPr>
          <p:nvPr>
            <p:ph type="ftr" sz="quarter" idx="3"/>
          </p:nvPr>
        </p:nvSpPr>
        <p:spPr>
          <a:xfrm>
            <a:off x="1468185" y="6404474"/>
            <a:ext cx="4671359" cy="365125"/>
          </a:xfrm>
          <a:prstGeom prst="rect">
            <a:avLst/>
          </a:prstGeom>
        </p:spPr>
        <p:txBody>
          <a:bodyPr/>
          <a:lstStyle>
            <a:lvl1pPr algn="l">
              <a:defRPr sz="1400">
                <a:solidFill>
                  <a:schemeClr val="accent1">
                    <a:lumMod val="40000"/>
                    <a:lumOff val="60000"/>
                  </a:schemeClr>
                </a:solidFill>
              </a:defRPr>
            </a:lvl1pPr>
          </a:lstStyle>
          <a:p>
            <a:endParaRPr lang="en-GB"/>
          </a:p>
        </p:txBody>
      </p:sp>
      <p:sp>
        <p:nvSpPr>
          <p:cNvPr id="5" name="Slide Number Placeholder 5">
            <a:extLst>
              <a:ext uri="{FF2B5EF4-FFF2-40B4-BE49-F238E27FC236}">
                <a16:creationId xmlns:a16="http://schemas.microsoft.com/office/drawing/2014/main" id="{6803D8A5-C42E-66AC-B3A3-F236B3EA9215}"/>
              </a:ext>
            </a:extLst>
          </p:cNvPr>
          <p:cNvSpPr>
            <a:spLocks noGrp="1"/>
          </p:cNvSpPr>
          <p:nvPr>
            <p:ph type="sldNum" sz="quarter" idx="4"/>
          </p:nvPr>
        </p:nvSpPr>
        <p:spPr>
          <a:xfrm>
            <a:off x="525212" y="6404475"/>
            <a:ext cx="772910" cy="365125"/>
          </a:xfrm>
          <a:prstGeom prst="rect">
            <a:avLst/>
          </a:prstGeom>
        </p:spPr>
        <p:txBody>
          <a:bodyPr/>
          <a:lstStyle>
            <a:lvl1pPr algn="l">
              <a:defRPr sz="1400">
                <a:solidFill>
                  <a:schemeClr val="accent1">
                    <a:lumMod val="40000"/>
                    <a:lumOff val="60000"/>
                  </a:schemeClr>
                </a:solidFill>
              </a:defRPr>
            </a:lvl1pPr>
          </a:lstStyle>
          <a:p>
            <a:fld id="{11FA375E-B0AD-4EAB-A626-FE81862A3FF2}" type="slidenum">
              <a:rPr lang="en-GB" smtClean="0"/>
              <a:pPr/>
              <a:t>‹#›</a:t>
            </a:fld>
            <a:endParaRPr lang="en-GB"/>
          </a:p>
        </p:txBody>
      </p:sp>
    </p:spTree>
    <p:extLst>
      <p:ext uri="{BB962C8B-B14F-4D97-AF65-F5344CB8AC3E}">
        <p14:creationId xmlns:p14="http://schemas.microsoft.com/office/powerpoint/2010/main" val="6919023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Lst>
  <p:txStyles>
    <p:titleStyle>
      <a:lvl1pPr algn="l" defTabSz="914411" rtl="0" eaLnBrk="1" latinLnBrk="0" hangingPunct="1">
        <a:lnSpc>
          <a:spcPct val="90000"/>
        </a:lnSpc>
        <a:spcBef>
          <a:spcPct val="0"/>
        </a:spcBef>
        <a:buNone/>
        <a:defRPr sz="3600" b="1" kern="1200">
          <a:solidFill>
            <a:schemeClr val="tx2"/>
          </a:solidFill>
          <a:latin typeface="+mn-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61.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hyperlink" Target="https://www.ncl.ac.uk/discover-fest/" TargetMode="External"/><Relationship Id="rId2" Type="http://schemas.openxmlformats.org/officeDocument/2006/relationships/notesSlide" Target="../notesSlides/notesSlide8.xml"/><Relationship Id="rId1" Type="http://schemas.openxmlformats.org/officeDocument/2006/relationships/slideLayout" Target="../slideLayouts/slideLayout61.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40.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50.xml"/><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52D23-51B2-6774-5F94-3BDAB3260350}"/>
              </a:ext>
            </a:extLst>
          </p:cNvPr>
          <p:cNvSpPr>
            <a:spLocks noGrp="1"/>
          </p:cNvSpPr>
          <p:nvPr>
            <p:ph type="ctrTitle"/>
          </p:nvPr>
        </p:nvSpPr>
        <p:spPr/>
        <p:txBody>
          <a:bodyPr/>
          <a:lstStyle/>
          <a:p>
            <a:r>
              <a:rPr lang="en-GB" dirty="0"/>
              <a:t>Academic Board</a:t>
            </a:r>
          </a:p>
        </p:txBody>
      </p:sp>
      <p:sp>
        <p:nvSpPr>
          <p:cNvPr id="3" name="Subtitle 2">
            <a:extLst>
              <a:ext uri="{FF2B5EF4-FFF2-40B4-BE49-F238E27FC236}">
                <a16:creationId xmlns:a16="http://schemas.microsoft.com/office/drawing/2014/main" id="{800A301D-BF24-6655-5DD5-AD0B1004EA1A}"/>
              </a:ext>
            </a:extLst>
          </p:cNvPr>
          <p:cNvSpPr>
            <a:spLocks noGrp="1"/>
          </p:cNvSpPr>
          <p:nvPr>
            <p:ph type="subTitle" idx="1"/>
          </p:nvPr>
        </p:nvSpPr>
        <p:spPr/>
        <p:txBody>
          <a:bodyPr/>
          <a:lstStyle/>
          <a:p>
            <a:r>
              <a:rPr lang="en-GB" dirty="0"/>
              <a:t>Wednesday 22 May 2024</a:t>
            </a:r>
          </a:p>
        </p:txBody>
      </p:sp>
    </p:spTree>
    <p:extLst>
      <p:ext uri="{BB962C8B-B14F-4D97-AF65-F5344CB8AC3E}">
        <p14:creationId xmlns:p14="http://schemas.microsoft.com/office/powerpoint/2010/main" val="4272620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93785-9385-2C08-84A4-400C4E6025A9}"/>
              </a:ext>
            </a:extLst>
          </p:cNvPr>
          <p:cNvSpPr>
            <a:spLocks noGrp="1"/>
          </p:cNvSpPr>
          <p:nvPr>
            <p:ph type="title"/>
          </p:nvPr>
        </p:nvSpPr>
        <p:spPr/>
        <p:txBody>
          <a:bodyPr>
            <a:normAutofit/>
          </a:bodyPr>
          <a:lstStyle/>
          <a:p>
            <a:r>
              <a:rPr lang="en-GB" sz="2400" dirty="0"/>
              <a:t>People matters</a:t>
            </a:r>
          </a:p>
        </p:txBody>
      </p:sp>
      <p:sp>
        <p:nvSpPr>
          <p:cNvPr id="3" name="Content Placeholder 2">
            <a:extLst>
              <a:ext uri="{FF2B5EF4-FFF2-40B4-BE49-F238E27FC236}">
                <a16:creationId xmlns:a16="http://schemas.microsoft.com/office/drawing/2014/main" id="{66E7B229-66C4-0B7A-0E26-13B256C1998F}"/>
              </a:ext>
            </a:extLst>
          </p:cNvPr>
          <p:cNvSpPr>
            <a:spLocks noGrp="1"/>
          </p:cNvSpPr>
          <p:nvPr>
            <p:ph sz="quarter" idx="10"/>
          </p:nvPr>
        </p:nvSpPr>
        <p:spPr>
          <a:xfrm>
            <a:off x="520701" y="1857374"/>
            <a:ext cx="7513690" cy="4193595"/>
          </a:xfrm>
        </p:spPr>
        <p:txBody>
          <a:bodyPr>
            <a:normAutofit/>
          </a:bodyPr>
          <a:lstStyle/>
          <a:p>
            <a:pPr marL="285750" indent="-285750">
              <a:buFont typeface="Arial" panose="020B0604020202020204" pitchFamily="34" charset="0"/>
              <a:buChar char="•"/>
            </a:pPr>
            <a:r>
              <a:rPr lang="en-GB" sz="2000" dirty="0"/>
              <a:t>Updates to terms and conditions – Grade G and above move to expectation of 37-hour week from 1 May and alignment of annual leave entitlement for grade A-E Colleagues to 30 days planned for next holiday year. </a:t>
            </a:r>
          </a:p>
          <a:p>
            <a:pPr marL="285750" indent="-285750">
              <a:buFont typeface="Arial" panose="020B0604020202020204" pitchFamily="34" charset="0"/>
              <a:buChar char="•"/>
            </a:pPr>
            <a:r>
              <a:rPr lang="en-GB" sz="2000" dirty="0"/>
              <a:t>Following feedback, “Essentials” training has been streamlined and a small number of courses made mandatory. </a:t>
            </a:r>
          </a:p>
          <a:p>
            <a:pPr marL="285750" indent="-285750">
              <a:buFont typeface="Arial" panose="020B0604020202020204" pitchFamily="34" charset="0"/>
              <a:buChar char="•"/>
            </a:pPr>
            <a:r>
              <a:rPr lang="en-GB" sz="2000" dirty="0"/>
              <a:t>Recent Voluntary Severance scheme closed Friday 22 March; applications currently being reviewed.  </a:t>
            </a:r>
          </a:p>
          <a:p>
            <a:endParaRPr lang="en-GB" sz="1800" dirty="0"/>
          </a:p>
        </p:txBody>
      </p:sp>
      <p:sp>
        <p:nvSpPr>
          <p:cNvPr id="5" name="Text Placeholder 4">
            <a:extLst>
              <a:ext uri="{FF2B5EF4-FFF2-40B4-BE49-F238E27FC236}">
                <a16:creationId xmlns:a16="http://schemas.microsoft.com/office/drawing/2014/main" id="{92CDF31B-98DC-6D11-45F2-169AE82C0EF9}"/>
              </a:ext>
            </a:extLst>
          </p:cNvPr>
          <p:cNvSpPr>
            <a:spLocks noGrp="1"/>
          </p:cNvSpPr>
          <p:nvPr>
            <p:ph type="body" sz="quarter" idx="17"/>
          </p:nvPr>
        </p:nvSpPr>
        <p:spPr/>
        <p:txBody>
          <a:bodyPr/>
          <a:lstStyle/>
          <a:p>
            <a:r>
              <a:rPr lang="en-GB" dirty="0"/>
              <a:t>Academic Board</a:t>
            </a:r>
          </a:p>
        </p:txBody>
      </p:sp>
      <p:pic>
        <p:nvPicPr>
          <p:cNvPr id="1026" name="Picture 2">
            <a:extLst>
              <a:ext uri="{FF2B5EF4-FFF2-40B4-BE49-F238E27FC236}">
                <a16:creationId xmlns:a16="http://schemas.microsoft.com/office/drawing/2014/main" id="{650AFCB5-EA9D-4F0E-D5D3-8F3125BF73D7}"/>
              </a:ext>
            </a:extLst>
          </p:cNvPr>
          <p:cNvPicPr>
            <a:picLocks noGrp="1" noChangeAspect="1" noChangeArrowheads="1"/>
          </p:cNvPicPr>
          <p:nvPr>
            <p:ph sz="quarter" idx="11"/>
          </p:nvPr>
        </p:nvPicPr>
        <p:blipFill>
          <a:blip r:embed="rId2" cstate="email">
            <a:extLst>
              <a:ext uri="{28A0092B-C50C-407E-A947-70E740481C1C}">
                <a14:useLocalDpi xmlns:a14="http://schemas.microsoft.com/office/drawing/2010/main"/>
              </a:ext>
            </a:extLst>
          </a:blip>
          <a:srcRect/>
          <a:stretch>
            <a:fillRect/>
          </a:stretch>
        </p:blipFill>
        <p:spPr bwMode="auto">
          <a:xfrm>
            <a:off x="8565194" y="3428999"/>
            <a:ext cx="3099627" cy="20678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3306F10-E6DF-0664-D6F5-69A2295306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65195" y="1212999"/>
            <a:ext cx="3101768" cy="2067845"/>
          </a:xfrm>
          <a:prstGeom prst="rect">
            <a:avLst/>
          </a:prstGeom>
        </p:spPr>
      </p:pic>
    </p:spTree>
    <p:extLst>
      <p:ext uri="{BB962C8B-B14F-4D97-AF65-F5344CB8AC3E}">
        <p14:creationId xmlns:p14="http://schemas.microsoft.com/office/powerpoint/2010/main" val="932628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73FFFEE-483D-5610-8AC3-B5DDCE927C06}"/>
              </a:ext>
            </a:extLst>
          </p:cNvPr>
          <p:cNvSpPr>
            <a:spLocks noGrp="1"/>
          </p:cNvSpPr>
          <p:nvPr>
            <p:ph type="body" sz="quarter" idx="17"/>
          </p:nvPr>
        </p:nvSpPr>
        <p:spPr/>
        <p:txBody>
          <a:bodyPr/>
          <a:lstStyle/>
          <a:p>
            <a:r>
              <a:rPr lang="en-GB" dirty="0"/>
              <a:t>Academic Board</a:t>
            </a:r>
          </a:p>
        </p:txBody>
      </p:sp>
      <p:cxnSp>
        <p:nvCxnSpPr>
          <p:cNvPr id="72" name="Connector: Elbow 71">
            <a:extLst>
              <a:ext uri="{FF2B5EF4-FFF2-40B4-BE49-F238E27FC236}">
                <a16:creationId xmlns:a16="http://schemas.microsoft.com/office/drawing/2014/main" id="{1E6585A7-B966-5776-0AF0-BF7220B8B019}"/>
              </a:ext>
            </a:extLst>
          </p:cNvPr>
          <p:cNvCxnSpPr>
            <a:cxnSpLocks/>
            <a:endCxn id="73" idx="2"/>
          </p:cNvCxnSpPr>
          <p:nvPr/>
        </p:nvCxnSpPr>
        <p:spPr>
          <a:xfrm rot="5400000" flipH="1" flipV="1">
            <a:off x="5888068" y="1758537"/>
            <a:ext cx="480198" cy="1164"/>
          </a:xfrm>
          <a:prstGeom prst="bentConnector3">
            <a:avLst>
              <a:gd name="adj1" fmla="val 50000"/>
            </a:avLst>
          </a:prstGeom>
          <a:noFill/>
          <a:ln w="57150" cap="flat" cmpd="sng" algn="ctr">
            <a:solidFill>
              <a:srgbClr val="00B2A9"/>
            </a:solidFill>
            <a:prstDash val="solid"/>
            <a:miter lim="800000"/>
            <a:tailEnd type="triangle"/>
          </a:ln>
          <a:effectLst/>
        </p:spPr>
      </p:cxnSp>
      <p:sp>
        <p:nvSpPr>
          <p:cNvPr id="73" name="Rectangle: Rounded Corners 72">
            <a:extLst>
              <a:ext uri="{FF2B5EF4-FFF2-40B4-BE49-F238E27FC236}">
                <a16:creationId xmlns:a16="http://schemas.microsoft.com/office/drawing/2014/main" id="{5102D633-5003-E392-3E31-37D8D07DE408}"/>
              </a:ext>
            </a:extLst>
          </p:cNvPr>
          <p:cNvSpPr/>
          <p:nvPr/>
        </p:nvSpPr>
        <p:spPr>
          <a:xfrm>
            <a:off x="4605965" y="830383"/>
            <a:ext cx="3045568" cy="688637"/>
          </a:xfrm>
          <a:prstGeom prst="roundRect">
            <a:avLst/>
          </a:prstGeom>
          <a:solidFill>
            <a:srgbClr val="4060AF"/>
          </a:solidFill>
          <a:ln w="12700" cap="flat" cmpd="sng" algn="ctr">
            <a:solidFill>
              <a:srgbClr val="4060A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FFFFFF"/>
                </a:solidFill>
                <a:effectLst/>
                <a:uLnTx/>
                <a:uFillTx/>
                <a:latin typeface="Arial" panose="020B0604020202020204" pitchFamily="34" charset="0"/>
                <a:ea typeface="+mn-ea"/>
                <a:cs typeface="+mn-cs"/>
              </a:rPr>
              <a:t>A values-led world-leading university, advancing knowledge, providing creative solutions and solving global problems</a:t>
            </a:r>
            <a:endParaRPr kumimoji="0" lang="en-GB" sz="11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74" name="Oval 73">
            <a:extLst>
              <a:ext uri="{FF2B5EF4-FFF2-40B4-BE49-F238E27FC236}">
                <a16:creationId xmlns:a16="http://schemas.microsoft.com/office/drawing/2014/main" id="{FF84F8A2-4DAD-9F53-8E90-A952288A2C08}"/>
              </a:ext>
            </a:extLst>
          </p:cNvPr>
          <p:cNvSpPr/>
          <p:nvPr/>
        </p:nvSpPr>
        <p:spPr>
          <a:xfrm>
            <a:off x="3700308" y="2955655"/>
            <a:ext cx="2576671" cy="711464"/>
          </a:xfrm>
          <a:prstGeom prst="ellipse">
            <a:avLst/>
          </a:prstGeom>
          <a:solidFill>
            <a:srgbClr val="82C9C6">
              <a:alpha val="85000"/>
            </a:srgbClr>
          </a:solidFill>
          <a:ln w="12700" cap="flat" cmpd="sng" algn="ctr">
            <a:solidFill>
              <a:srgbClr val="82C9C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FFFFFF"/>
                </a:solidFill>
                <a:effectLst/>
                <a:uLnTx/>
                <a:uFillTx/>
                <a:latin typeface="Arial" panose="020B0604020202020204"/>
                <a:ea typeface="+mn-ea"/>
                <a:cs typeface="+mn-cs"/>
              </a:rPr>
              <a:t>EDUCATION</a:t>
            </a:r>
            <a:r>
              <a:rPr kumimoji="0" lang="en-GB" sz="1400" b="0" i="0" u="none" strike="noStrike" kern="0" cap="none" spc="0" normalizeH="0" baseline="0" noProof="0">
                <a:ln>
                  <a:noFill/>
                </a:ln>
                <a:solidFill>
                  <a:srgbClr val="FFFFFF"/>
                </a:solidFill>
                <a:effectLst/>
                <a:uLnTx/>
                <a:uFillTx/>
                <a:latin typeface="Arial" panose="020B0604020202020204"/>
                <a:ea typeface="+mn-ea"/>
                <a:cs typeface="+mn-cs"/>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FFFFFF"/>
                </a:solidFill>
                <a:effectLst/>
                <a:uLnTx/>
                <a:uFillTx/>
                <a:latin typeface="Arial" panose="020B0604020202020204"/>
                <a:ea typeface="+mn-ea"/>
                <a:cs typeface="+mn-cs"/>
              </a:rPr>
              <a:t>for Life</a:t>
            </a:r>
          </a:p>
        </p:txBody>
      </p:sp>
      <p:sp>
        <p:nvSpPr>
          <p:cNvPr id="75" name="Oval 74">
            <a:extLst>
              <a:ext uri="{FF2B5EF4-FFF2-40B4-BE49-F238E27FC236}">
                <a16:creationId xmlns:a16="http://schemas.microsoft.com/office/drawing/2014/main" id="{5B9AD39C-76E1-DAFA-0667-8482CBA4D0BF}"/>
              </a:ext>
            </a:extLst>
          </p:cNvPr>
          <p:cNvSpPr/>
          <p:nvPr/>
        </p:nvSpPr>
        <p:spPr>
          <a:xfrm>
            <a:off x="5856642" y="2962392"/>
            <a:ext cx="2727223" cy="711464"/>
          </a:xfrm>
          <a:prstGeom prst="ellipse">
            <a:avLst/>
          </a:prstGeom>
          <a:solidFill>
            <a:srgbClr val="96A2D1">
              <a:alpha val="85000"/>
            </a:srgbClr>
          </a:solidFill>
          <a:ln w="12700" cap="flat" cmpd="sng" algn="ctr">
            <a:solidFill>
              <a:srgbClr val="96A2D1"/>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FFFFFF"/>
                </a:solidFill>
                <a:effectLst/>
                <a:uLnTx/>
                <a:uFillTx/>
                <a:latin typeface="Arial" panose="020B0604020202020204"/>
                <a:ea typeface="+mn-ea"/>
                <a:cs typeface="+mn-cs"/>
              </a:rPr>
              <a:t>RESEARCH</a:t>
            </a:r>
            <a:r>
              <a:rPr kumimoji="0" lang="en-GB" sz="1200" b="1" i="0" u="none" strike="noStrike" kern="0" cap="none" spc="0" normalizeH="0" baseline="0" noProof="0">
                <a:ln>
                  <a:noFill/>
                </a:ln>
                <a:solidFill>
                  <a:srgbClr val="FFFFFF"/>
                </a:solidFill>
                <a:effectLst/>
                <a:uLnTx/>
                <a:uFillTx/>
                <a:latin typeface="Arial" panose="020B0604020202020204"/>
                <a:ea typeface="+mn-ea"/>
                <a:cs typeface="+mn-cs"/>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Arial" panose="020B0604020202020204"/>
                <a:ea typeface="+mn-ea"/>
                <a:cs typeface="+mn-cs"/>
              </a:rPr>
              <a:t>for Discovery &amp; Impact </a:t>
            </a:r>
            <a:endParaRPr kumimoji="0" lang="en-GB" sz="1100" b="0" i="1"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76" name="Rectangle: Rounded Corners 75">
            <a:extLst>
              <a:ext uri="{FF2B5EF4-FFF2-40B4-BE49-F238E27FC236}">
                <a16:creationId xmlns:a16="http://schemas.microsoft.com/office/drawing/2014/main" id="{13670446-7E88-1101-0B2B-CC5C43BB3703}"/>
              </a:ext>
            </a:extLst>
          </p:cNvPr>
          <p:cNvSpPr/>
          <p:nvPr/>
        </p:nvSpPr>
        <p:spPr>
          <a:xfrm>
            <a:off x="4592665" y="5228185"/>
            <a:ext cx="3058868" cy="852863"/>
          </a:xfrm>
          <a:prstGeom prst="roundRect">
            <a:avLst/>
          </a:prstGeom>
          <a:solidFill>
            <a:srgbClr val="E7E6E6">
              <a:lumMod val="75000"/>
            </a:srgbClr>
          </a:solidFill>
          <a:ln w="12700" cap="flat" cmpd="sng" algn="ctr">
            <a:no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rgbClr val="FFFFFF"/>
                </a:solidFill>
                <a:effectLst/>
                <a:uLnTx/>
                <a:uFillTx/>
                <a:latin typeface="Arial" panose="020B0604020202020204"/>
                <a:ea typeface="+mn-ea"/>
                <a:cs typeface="+mn-cs"/>
              </a:rPr>
              <a:t>Culture:</a:t>
            </a:r>
            <a:endParaRPr kumimoji="0" lang="en-GB" sz="2000" b="1" i="0" u="none" strike="noStrike" kern="0" cap="none" spc="0" normalizeH="0" baseline="0" noProof="0">
              <a:ln>
                <a:noFill/>
              </a:ln>
              <a:solidFill>
                <a:srgbClr val="FFFFFF"/>
              </a:solidFill>
              <a:effectLst/>
              <a:uLnTx/>
              <a:uFillTx/>
              <a:latin typeface="Arial" panose="020B060402020202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0000"/>
                </a:solidFill>
                <a:effectLst/>
                <a:uLnTx/>
                <a:uFillTx/>
                <a:latin typeface="Arial" panose="020B0604020202020204"/>
                <a:ea typeface="+mn-ea"/>
                <a:cs typeface="+mn-cs"/>
              </a:rPr>
              <a:t>Devolving </a:t>
            </a:r>
            <a:r>
              <a:rPr kumimoji="0" lang="en-GB" sz="1100" b="1" i="0" u="none" strike="noStrike" kern="0" cap="none" spc="0" normalizeH="0" baseline="0" noProof="0">
                <a:ln>
                  <a:noFill/>
                </a:ln>
                <a:solidFill>
                  <a:srgbClr val="000000"/>
                </a:solidFill>
                <a:effectLst/>
                <a:uLnTx/>
                <a:uFillTx/>
                <a:latin typeface="Arial" panose="020B0604020202020204"/>
                <a:ea typeface="+mn-ea"/>
                <a:cs typeface="+mn-cs"/>
              </a:rPr>
              <a:t>agency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0000"/>
                </a:solidFill>
                <a:effectLst/>
                <a:uLnTx/>
                <a:uFillTx/>
                <a:latin typeface="Arial" panose="020B0604020202020204"/>
                <a:ea typeface="+mn-ea"/>
                <a:cs typeface="+mn-cs"/>
              </a:rPr>
              <a:t>Enabling values-led </a:t>
            </a:r>
            <a:r>
              <a:rPr kumimoji="0" lang="en-GB" sz="1100" b="1" i="0" u="none" strike="noStrike" kern="0" cap="none" spc="0" normalizeH="0" baseline="0" noProof="0">
                <a:ln>
                  <a:noFill/>
                </a:ln>
                <a:solidFill>
                  <a:srgbClr val="000000"/>
                </a:solidFill>
                <a:effectLst/>
                <a:uLnTx/>
                <a:uFillTx/>
                <a:latin typeface="Arial" panose="020B0604020202020204"/>
                <a:ea typeface="+mn-ea"/>
                <a:cs typeface="+mn-cs"/>
              </a:rPr>
              <a:t>behaviours</a:t>
            </a:r>
            <a:r>
              <a:rPr kumimoji="0" lang="en-GB" sz="1100" b="0" i="0" u="none" strike="noStrike" kern="0" cap="none" spc="0" normalizeH="0" baseline="0" noProof="0">
                <a:ln>
                  <a:noFill/>
                </a:ln>
                <a:solidFill>
                  <a:srgbClr val="000000"/>
                </a:solidFill>
                <a:effectLst/>
                <a:uLnTx/>
                <a:uFillTx/>
                <a:latin typeface="Arial" panose="020B0604020202020204"/>
                <a:ea typeface="+mn-ea"/>
                <a:cs typeface="+mn-cs"/>
              </a:rPr>
              <a:t> &amp; </a:t>
            </a:r>
            <a:r>
              <a:rPr kumimoji="0" lang="en-GB" sz="1100" b="1" i="0" u="none" strike="noStrike" kern="0" cap="none" spc="0" normalizeH="0" baseline="0" noProof="0">
                <a:ln>
                  <a:noFill/>
                </a:ln>
                <a:solidFill>
                  <a:srgbClr val="000000"/>
                </a:solidFill>
                <a:effectLst/>
                <a:uLnTx/>
                <a:uFillTx/>
                <a:latin typeface="Arial" panose="020B0604020202020204"/>
                <a:ea typeface="+mn-ea"/>
                <a:cs typeface="+mn-cs"/>
              </a:rPr>
              <a:t>ambition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0000"/>
                </a:solidFill>
                <a:effectLst/>
                <a:uLnTx/>
                <a:uFillTx/>
                <a:latin typeface="Arial" panose="020B0604020202020204"/>
                <a:ea typeface="+mn-ea"/>
                <a:cs typeface="+mn-cs"/>
              </a:rPr>
              <a:t>Freeing </a:t>
            </a:r>
            <a:r>
              <a:rPr kumimoji="0" lang="en-GB" sz="1100" b="1" i="0" u="none" strike="noStrike" kern="0" cap="none" spc="0" normalizeH="0" baseline="0" noProof="0">
                <a:ln>
                  <a:noFill/>
                </a:ln>
                <a:solidFill>
                  <a:srgbClr val="000000"/>
                </a:solidFill>
                <a:effectLst/>
                <a:uLnTx/>
                <a:uFillTx/>
                <a:latin typeface="Arial" panose="020B0604020202020204"/>
                <a:ea typeface="+mn-ea"/>
                <a:cs typeface="+mn-cs"/>
              </a:rPr>
              <a:t>time </a:t>
            </a:r>
            <a:r>
              <a:rPr kumimoji="0" lang="en-GB" sz="1100" b="0" i="0" u="none" strike="noStrike" kern="0" cap="none" spc="0" normalizeH="0" baseline="0" noProof="0">
                <a:ln>
                  <a:noFill/>
                </a:ln>
                <a:solidFill>
                  <a:srgbClr val="000000"/>
                </a:solidFill>
                <a:effectLst/>
                <a:uLnTx/>
                <a:uFillTx/>
                <a:latin typeface="Arial" panose="020B0604020202020204"/>
                <a:ea typeface="+mn-ea"/>
                <a:cs typeface="+mn-cs"/>
              </a:rPr>
              <a:t>&amp; </a:t>
            </a:r>
            <a:r>
              <a:rPr kumimoji="0" lang="en-GB" sz="1100" b="1" i="0" u="none" strike="noStrike" kern="0" cap="none" spc="0" normalizeH="0" baseline="0" noProof="0">
                <a:ln>
                  <a:noFill/>
                </a:ln>
                <a:solidFill>
                  <a:srgbClr val="000000"/>
                </a:solidFill>
                <a:effectLst/>
                <a:uLnTx/>
                <a:uFillTx/>
                <a:latin typeface="Arial" panose="020B0604020202020204"/>
                <a:ea typeface="+mn-ea"/>
                <a:cs typeface="+mn-cs"/>
              </a:rPr>
              <a:t>stopping </a:t>
            </a:r>
            <a:r>
              <a:rPr kumimoji="0" lang="en-GB" sz="1100" b="0" i="0" u="none" strike="noStrike" kern="0" cap="none" spc="0" normalizeH="0" baseline="0" noProof="0">
                <a:ln>
                  <a:noFill/>
                </a:ln>
                <a:solidFill>
                  <a:srgbClr val="000000"/>
                </a:solidFill>
                <a:effectLst/>
                <a:uLnTx/>
                <a:uFillTx/>
                <a:latin typeface="Arial" panose="020B0604020202020204"/>
                <a:ea typeface="+mn-ea"/>
                <a:cs typeface="+mn-cs"/>
              </a:rPr>
              <a:t>things</a:t>
            </a:r>
            <a:endParaRPr kumimoji="0" lang="en-GB" sz="1100" b="1"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77" name="Rectangle 76">
            <a:extLst>
              <a:ext uri="{FF2B5EF4-FFF2-40B4-BE49-F238E27FC236}">
                <a16:creationId xmlns:a16="http://schemas.microsoft.com/office/drawing/2014/main" id="{741A5DAF-50B0-6DE5-CBFE-066AEA36EA61}"/>
              </a:ext>
            </a:extLst>
          </p:cNvPr>
          <p:cNvSpPr/>
          <p:nvPr/>
        </p:nvSpPr>
        <p:spPr>
          <a:xfrm>
            <a:off x="4502252" y="1800529"/>
            <a:ext cx="3268534" cy="376568"/>
          </a:xfrm>
          <a:prstGeom prst="rect">
            <a:avLst/>
          </a:prstGeom>
          <a:solidFill>
            <a:srgbClr val="F7AE2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nvGrpSpPr>
          <p:cNvPr id="78" name="Group 77">
            <a:extLst>
              <a:ext uri="{FF2B5EF4-FFF2-40B4-BE49-F238E27FC236}">
                <a16:creationId xmlns:a16="http://schemas.microsoft.com/office/drawing/2014/main" id="{1E30A440-AA94-B461-C365-347ABE50BFE6}"/>
              </a:ext>
            </a:extLst>
          </p:cNvPr>
          <p:cNvGrpSpPr/>
          <p:nvPr/>
        </p:nvGrpSpPr>
        <p:grpSpPr>
          <a:xfrm>
            <a:off x="2595721" y="1805276"/>
            <a:ext cx="6946230" cy="3165332"/>
            <a:chOff x="2640991" y="2042675"/>
            <a:chExt cx="6946230" cy="3165332"/>
          </a:xfrm>
        </p:grpSpPr>
        <p:grpSp>
          <p:nvGrpSpPr>
            <p:cNvPr id="79" name="Group 78">
              <a:extLst>
                <a:ext uri="{FF2B5EF4-FFF2-40B4-BE49-F238E27FC236}">
                  <a16:creationId xmlns:a16="http://schemas.microsoft.com/office/drawing/2014/main" id="{9CC2BDF9-E58C-27DB-74A1-9DF687735441}"/>
                </a:ext>
              </a:extLst>
            </p:cNvPr>
            <p:cNvGrpSpPr/>
            <p:nvPr/>
          </p:nvGrpSpPr>
          <p:grpSpPr>
            <a:xfrm>
              <a:off x="3064199" y="2042675"/>
              <a:ext cx="6149349" cy="3165332"/>
              <a:chOff x="3064199" y="2042675"/>
              <a:chExt cx="6149349" cy="3165332"/>
            </a:xfrm>
          </p:grpSpPr>
          <p:sp>
            <p:nvSpPr>
              <p:cNvPr id="82" name="Block Arc 81">
                <a:extLst>
                  <a:ext uri="{FF2B5EF4-FFF2-40B4-BE49-F238E27FC236}">
                    <a16:creationId xmlns:a16="http://schemas.microsoft.com/office/drawing/2014/main" id="{24E72AB5-DE2F-FB9D-6A4E-9F05745A1189}"/>
                  </a:ext>
                </a:extLst>
              </p:cNvPr>
              <p:cNvSpPr/>
              <p:nvPr/>
            </p:nvSpPr>
            <p:spPr>
              <a:xfrm rot="16200000">
                <a:off x="2959695" y="2147179"/>
                <a:ext cx="3162878" cy="2953869"/>
              </a:xfrm>
              <a:prstGeom prst="blockArc">
                <a:avLst>
                  <a:gd name="adj1" fmla="val 10800000"/>
                  <a:gd name="adj2" fmla="val 21553481"/>
                  <a:gd name="adj3" fmla="val 12902"/>
                </a:avLst>
              </a:prstGeom>
              <a:gradFill>
                <a:gsLst>
                  <a:gs pos="0">
                    <a:srgbClr val="F7AE20"/>
                  </a:gs>
                  <a:gs pos="58000">
                    <a:srgbClr val="92D050"/>
                  </a:gs>
                  <a:gs pos="33000">
                    <a:srgbClr val="F7AE20"/>
                  </a:gs>
                  <a:gs pos="83000">
                    <a:srgbClr val="AEB52B"/>
                  </a:gs>
                  <a:gs pos="100000">
                    <a:srgbClr val="AEB52B"/>
                  </a:gs>
                </a:gsLst>
                <a:lin ang="108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panose="020B0604020202020204"/>
                  <a:ea typeface="+mn-ea"/>
                  <a:cs typeface="+mn-cs"/>
                </a:endParaRPr>
              </a:p>
            </p:txBody>
          </p:sp>
          <p:sp>
            <p:nvSpPr>
              <p:cNvPr id="83" name="Rectangle 82">
                <a:extLst>
                  <a:ext uri="{FF2B5EF4-FFF2-40B4-BE49-F238E27FC236}">
                    <a16:creationId xmlns:a16="http://schemas.microsoft.com/office/drawing/2014/main" id="{C85A3584-1EB7-3CE8-90A8-1250AC44AD2E}"/>
                  </a:ext>
                </a:extLst>
              </p:cNvPr>
              <p:cNvSpPr/>
              <p:nvPr/>
            </p:nvSpPr>
            <p:spPr>
              <a:xfrm>
                <a:off x="4530852" y="4827621"/>
                <a:ext cx="3268534" cy="378000"/>
              </a:xfrm>
              <a:prstGeom prst="rect">
                <a:avLst/>
              </a:prstGeom>
              <a:solidFill>
                <a:srgbClr val="AEB52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4" name="Block Arc 83">
                <a:extLst>
                  <a:ext uri="{FF2B5EF4-FFF2-40B4-BE49-F238E27FC236}">
                    <a16:creationId xmlns:a16="http://schemas.microsoft.com/office/drawing/2014/main" id="{6BFCC680-CA0C-1FCF-7F66-F6456D50D8B1}"/>
                  </a:ext>
                </a:extLst>
              </p:cNvPr>
              <p:cNvSpPr/>
              <p:nvPr/>
            </p:nvSpPr>
            <p:spPr>
              <a:xfrm rot="5400000" flipH="1">
                <a:off x="6155175" y="2149633"/>
                <a:ext cx="3162878" cy="2953869"/>
              </a:xfrm>
              <a:prstGeom prst="blockArc">
                <a:avLst>
                  <a:gd name="adj1" fmla="val 10800000"/>
                  <a:gd name="adj2" fmla="val 21553481"/>
                  <a:gd name="adj3" fmla="val 12902"/>
                </a:avLst>
              </a:prstGeom>
              <a:gradFill>
                <a:gsLst>
                  <a:gs pos="0">
                    <a:srgbClr val="F7AE20"/>
                  </a:gs>
                  <a:gs pos="58000">
                    <a:srgbClr val="92D050"/>
                  </a:gs>
                  <a:gs pos="33000">
                    <a:srgbClr val="F7AE20"/>
                  </a:gs>
                  <a:gs pos="83000">
                    <a:srgbClr val="AEB52B"/>
                  </a:gs>
                  <a:gs pos="100000">
                    <a:srgbClr val="AEB52B"/>
                  </a:gs>
                </a:gsLst>
                <a:lin ang="108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panose="020B0604020202020204"/>
                  <a:ea typeface="+mn-ea"/>
                  <a:cs typeface="+mn-cs"/>
                </a:endParaRPr>
              </a:p>
            </p:txBody>
          </p:sp>
        </p:grpSp>
        <p:sp>
          <p:nvSpPr>
            <p:cNvPr id="80" name="TextBox 79">
              <a:extLst>
                <a:ext uri="{FF2B5EF4-FFF2-40B4-BE49-F238E27FC236}">
                  <a16:creationId xmlns:a16="http://schemas.microsoft.com/office/drawing/2014/main" id="{6D3A7751-6F87-A66D-C398-ACAC20EB1D46}"/>
                </a:ext>
              </a:extLst>
            </p:cNvPr>
            <p:cNvSpPr txBox="1"/>
            <p:nvPr/>
          </p:nvSpPr>
          <p:spPr>
            <a:xfrm>
              <a:off x="2640991" y="2059207"/>
              <a:ext cx="6946230"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panose="020B0604020202020204"/>
                </a:rPr>
                <a:t>ENGAGEMENT &amp; PLACE</a:t>
              </a:r>
            </a:p>
          </p:txBody>
        </p:sp>
        <p:sp>
          <p:nvSpPr>
            <p:cNvPr id="81" name="TextBox 80">
              <a:extLst>
                <a:ext uri="{FF2B5EF4-FFF2-40B4-BE49-F238E27FC236}">
                  <a16:creationId xmlns:a16="http://schemas.microsoft.com/office/drawing/2014/main" id="{8409A34B-5448-3FC7-DEEA-7AC6F46F5F3F}"/>
                </a:ext>
              </a:extLst>
            </p:cNvPr>
            <p:cNvSpPr txBox="1"/>
            <p:nvPr/>
          </p:nvSpPr>
          <p:spPr>
            <a:xfrm>
              <a:off x="3698703" y="4862732"/>
              <a:ext cx="4893972"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FFFFFF"/>
                  </a:solidFill>
                  <a:effectLst/>
                  <a:uLnTx/>
                  <a:uFillTx/>
                  <a:latin typeface="Arial" panose="020B0604020202020204"/>
                </a:rPr>
                <a:t>GLOBAL</a:t>
              </a:r>
            </a:p>
          </p:txBody>
        </p:sp>
      </p:grpSp>
      <p:grpSp>
        <p:nvGrpSpPr>
          <p:cNvPr id="85" name="Group 84">
            <a:extLst>
              <a:ext uri="{FF2B5EF4-FFF2-40B4-BE49-F238E27FC236}">
                <a16:creationId xmlns:a16="http://schemas.microsoft.com/office/drawing/2014/main" id="{163E2CEF-13E8-60D7-9120-B121CB6CA568}"/>
              </a:ext>
            </a:extLst>
          </p:cNvPr>
          <p:cNvGrpSpPr/>
          <p:nvPr/>
        </p:nvGrpSpPr>
        <p:grpSpPr>
          <a:xfrm>
            <a:off x="2318356" y="2177097"/>
            <a:ext cx="1553426" cy="2330951"/>
            <a:chOff x="1132086" y="2054189"/>
            <a:chExt cx="1553426" cy="2330951"/>
          </a:xfrm>
        </p:grpSpPr>
        <p:sp>
          <p:nvSpPr>
            <p:cNvPr id="86" name="Rectangle: Rounded Corners 85">
              <a:extLst>
                <a:ext uri="{FF2B5EF4-FFF2-40B4-BE49-F238E27FC236}">
                  <a16:creationId xmlns:a16="http://schemas.microsoft.com/office/drawing/2014/main" id="{01DDA511-496D-75E3-0763-F03D91BF1AB8}"/>
                </a:ext>
              </a:extLst>
            </p:cNvPr>
            <p:cNvSpPr/>
            <p:nvPr/>
          </p:nvSpPr>
          <p:spPr>
            <a:xfrm>
              <a:off x="1157815" y="2054189"/>
              <a:ext cx="1440001" cy="2330951"/>
            </a:xfrm>
            <a:prstGeom prst="roundRect">
              <a:avLst/>
            </a:prstGeom>
            <a:solidFill>
              <a:srgbClr val="82C9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7" name="TextBox 86">
              <a:extLst>
                <a:ext uri="{FF2B5EF4-FFF2-40B4-BE49-F238E27FC236}">
                  <a16:creationId xmlns:a16="http://schemas.microsoft.com/office/drawing/2014/main" id="{799A58CD-4ED1-26EF-BAC9-6B4EBBE3CA28}"/>
                </a:ext>
              </a:extLst>
            </p:cNvPr>
            <p:cNvSpPr txBox="1"/>
            <p:nvPr/>
          </p:nvSpPr>
          <p:spPr>
            <a:xfrm>
              <a:off x="1140482" y="3604082"/>
              <a:ext cx="1440000" cy="769441"/>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000000"/>
                  </a:solidFill>
                  <a:effectLst/>
                  <a:uLnTx/>
                  <a:uFillTx/>
                  <a:latin typeface="Arial" panose="020B0604020202020204"/>
                </a:rPr>
                <a:t>Building </a:t>
              </a:r>
              <a:r>
                <a:rPr kumimoji="0" lang="en-GB" sz="1100" b="1" i="0" u="none" strike="noStrike" kern="0" cap="none" spc="0" normalizeH="0" baseline="0" noProof="0">
                  <a:ln>
                    <a:noFill/>
                  </a:ln>
                  <a:solidFill>
                    <a:srgbClr val="000000"/>
                  </a:solidFill>
                  <a:effectLst/>
                  <a:uLnTx/>
                  <a:uFillTx/>
                  <a:latin typeface="Arial" panose="020B0604020202020204"/>
                </a:rPr>
                <a:t>digital capabilities </a:t>
              </a:r>
              <a:r>
                <a:rPr kumimoji="0" lang="en-GB" sz="1100" b="0" i="0" u="none" strike="noStrike" kern="0" cap="none" spc="0" normalizeH="0" baseline="0" noProof="0">
                  <a:ln>
                    <a:noFill/>
                  </a:ln>
                  <a:solidFill>
                    <a:srgbClr val="000000"/>
                  </a:solidFill>
                  <a:effectLst/>
                  <a:uLnTx/>
                  <a:uFillTx/>
                  <a:latin typeface="Arial" panose="020B0604020202020204"/>
                </a:rPr>
                <a:t>that enable flexible provision</a:t>
              </a:r>
              <a:endParaRPr kumimoji="0" lang="en-US" sz="1100" b="0" i="0" u="none" strike="noStrike" kern="0" cap="none" spc="0" normalizeH="0" baseline="0" noProof="0">
                <a:ln>
                  <a:noFill/>
                </a:ln>
                <a:solidFill>
                  <a:srgbClr val="000000"/>
                </a:solidFill>
                <a:effectLst/>
                <a:uLnTx/>
                <a:uFillTx/>
                <a:latin typeface="Arial" panose="020B0604020202020204"/>
              </a:endParaRPr>
            </a:p>
          </p:txBody>
        </p:sp>
        <p:sp>
          <p:nvSpPr>
            <p:cNvPr id="88" name="TextBox 87">
              <a:extLst>
                <a:ext uri="{FF2B5EF4-FFF2-40B4-BE49-F238E27FC236}">
                  <a16:creationId xmlns:a16="http://schemas.microsoft.com/office/drawing/2014/main" id="{50EB8A65-D4C5-B368-8067-C91EB7264032}"/>
                </a:ext>
              </a:extLst>
            </p:cNvPr>
            <p:cNvSpPr txBox="1"/>
            <p:nvPr/>
          </p:nvSpPr>
          <p:spPr>
            <a:xfrm>
              <a:off x="1132086" y="2919787"/>
              <a:ext cx="1440000" cy="60016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0000"/>
                  </a:solidFill>
                  <a:effectLst/>
                  <a:uLnTx/>
                  <a:uFillTx/>
                  <a:latin typeface="Arial" panose="020B0604020202020204"/>
                </a:rPr>
                <a:t>Sustainable</a:t>
              </a:r>
              <a:r>
                <a:rPr kumimoji="0" lang="en-GB" sz="1100" b="0" i="0" u="none" strike="noStrike" kern="0" cap="none" spc="0" normalizeH="0" baseline="0" noProof="0">
                  <a:ln>
                    <a:noFill/>
                  </a:ln>
                  <a:solidFill>
                    <a:srgbClr val="000000"/>
                  </a:solidFill>
                  <a:effectLst/>
                  <a:uLnTx/>
                  <a:uFillTx/>
                  <a:latin typeface="Arial" panose="020B0604020202020204"/>
                </a:rPr>
                <a:t> research-based education</a:t>
              </a:r>
              <a:endParaRPr kumimoji="0" lang="en-US" sz="1100" b="0" i="0" u="none" strike="noStrike" kern="0" cap="none" spc="0" normalizeH="0" baseline="0" noProof="0">
                <a:ln>
                  <a:noFill/>
                </a:ln>
                <a:solidFill>
                  <a:srgbClr val="000000"/>
                </a:solidFill>
                <a:effectLst/>
                <a:uLnTx/>
                <a:uFillTx/>
                <a:latin typeface="Arial" panose="020B0604020202020204"/>
              </a:endParaRPr>
            </a:p>
          </p:txBody>
        </p:sp>
        <p:sp>
          <p:nvSpPr>
            <p:cNvPr id="89" name="TextBox 88">
              <a:extLst>
                <a:ext uri="{FF2B5EF4-FFF2-40B4-BE49-F238E27FC236}">
                  <a16:creationId xmlns:a16="http://schemas.microsoft.com/office/drawing/2014/main" id="{E08EDBCD-FB70-CBB6-B8CC-2F8BDA78956D}"/>
                </a:ext>
              </a:extLst>
            </p:cNvPr>
            <p:cNvSpPr txBox="1"/>
            <p:nvPr/>
          </p:nvSpPr>
          <p:spPr>
            <a:xfrm>
              <a:off x="1132087" y="2107861"/>
              <a:ext cx="1553425" cy="60016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0000"/>
                  </a:solidFill>
                  <a:effectLst/>
                  <a:uLnTx/>
                  <a:uFillTx/>
                  <a:latin typeface="Arial" panose="020B0604020202020204"/>
                </a:rPr>
                <a:t>Student education experience </a:t>
              </a:r>
              <a:r>
                <a:rPr kumimoji="0" lang="en-GB" sz="1100" b="0" i="0" u="none" strike="noStrike" kern="0" cap="none" spc="0" normalizeH="0" baseline="0" noProof="0">
                  <a:ln>
                    <a:noFill/>
                  </a:ln>
                  <a:solidFill>
                    <a:srgbClr val="000000"/>
                  </a:solidFill>
                  <a:effectLst/>
                  <a:uLnTx/>
                  <a:uFillTx/>
                  <a:latin typeface="Arial" panose="020B0604020202020204"/>
                </a:rPr>
                <a:t>at the centre of our planning</a:t>
              </a:r>
              <a:endParaRPr kumimoji="0" lang="en-US" sz="1100" b="0" i="0" u="none" strike="noStrike" kern="0" cap="none" spc="0" normalizeH="0" baseline="0" noProof="0">
                <a:ln>
                  <a:noFill/>
                </a:ln>
                <a:solidFill>
                  <a:srgbClr val="000000"/>
                </a:solidFill>
                <a:effectLst/>
                <a:uLnTx/>
                <a:uFillTx/>
                <a:latin typeface="Arial" panose="020B0604020202020204"/>
              </a:endParaRPr>
            </a:p>
          </p:txBody>
        </p:sp>
      </p:grpSp>
      <p:grpSp>
        <p:nvGrpSpPr>
          <p:cNvPr id="90" name="Group 89">
            <a:extLst>
              <a:ext uri="{FF2B5EF4-FFF2-40B4-BE49-F238E27FC236}">
                <a16:creationId xmlns:a16="http://schemas.microsoft.com/office/drawing/2014/main" id="{C1B2B907-3C3E-7BFC-1F0F-F29F0CDFA9D3}"/>
              </a:ext>
            </a:extLst>
          </p:cNvPr>
          <p:cNvGrpSpPr/>
          <p:nvPr/>
        </p:nvGrpSpPr>
        <p:grpSpPr>
          <a:xfrm>
            <a:off x="4170570" y="2159143"/>
            <a:ext cx="3931898" cy="511123"/>
            <a:chOff x="338545" y="1196776"/>
            <a:chExt cx="3931898" cy="511123"/>
          </a:xfrm>
        </p:grpSpPr>
        <p:sp>
          <p:nvSpPr>
            <p:cNvPr id="91" name="Rectangle: Rounded Corners 90">
              <a:extLst>
                <a:ext uri="{FF2B5EF4-FFF2-40B4-BE49-F238E27FC236}">
                  <a16:creationId xmlns:a16="http://schemas.microsoft.com/office/drawing/2014/main" id="{2BF005B9-525E-16C1-2539-E3C1FAEC7685}"/>
                </a:ext>
              </a:extLst>
            </p:cNvPr>
            <p:cNvSpPr/>
            <p:nvPr/>
          </p:nvSpPr>
          <p:spPr>
            <a:xfrm>
              <a:off x="338545" y="1196776"/>
              <a:ext cx="3931898" cy="511123"/>
            </a:xfrm>
            <a:prstGeom prst="roundRect">
              <a:avLst/>
            </a:prstGeom>
            <a:solidFill>
              <a:srgbClr val="F7AE20"/>
            </a:solidFill>
            <a:ln w="12700" cap="flat" cmpd="sng" algn="ctr">
              <a:solidFill>
                <a:srgbClr val="FFFFFF">
                  <a:alpha val="40000"/>
                </a:srgbClr>
              </a:solidFill>
              <a:prstDash val="solid"/>
              <a:miter lim="800000"/>
            </a:ln>
            <a:effectLst/>
          </p:spPr>
          <p:txBody>
            <a:bodyPr lIns="36000" rIns="36000" rtlCol="0" anchor="ctr"/>
            <a:lstStyle/>
            <a:p>
              <a:pPr marL="0" marR="0" lvl="0" indent="0" algn="ctr" defTabSz="1074738"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2" name="TextBox 91">
              <a:extLst>
                <a:ext uri="{FF2B5EF4-FFF2-40B4-BE49-F238E27FC236}">
                  <a16:creationId xmlns:a16="http://schemas.microsoft.com/office/drawing/2014/main" id="{9F89088F-F1D9-436F-ECD6-4EE86F2977F3}"/>
                </a:ext>
              </a:extLst>
            </p:cNvPr>
            <p:cNvSpPr txBox="1"/>
            <p:nvPr/>
          </p:nvSpPr>
          <p:spPr>
            <a:xfrm>
              <a:off x="390910" y="1215297"/>
              <a:ext cx="1503702"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0000"/>
                  </a:solidFill>
                  <a:effectLst/>
                  <a:uLnTx/>
                  <a:uFillTx/>
                  <a:latin typeface="Arial" panose="020B0604020202020204"/>
                </a:rPr>
                <a:t>Inclusive economic growth</a:t>
              </a:r>
            </a:p>
          </p:txBody>
        </p:sp>
        <p:sp>
          <p:nvSpPr>
            <p:cNvPr id="93" name="TextBox 92">
              <a:extLst>
                <a:ext uri="{FF2B5EF4-FFF2-40B4-BE49-F238E27FC236}">
                  <a16:creationId xmlns:a16="http://schemas.microsoft.com/office/drawing/2014/main" id="{8B854BEB-BD7D-784F-1856-1275E829CD2C}"/>
                </a:ext>
              </a:extLst>
            </p:cNvPr>
            <p:cNvSpPr txBox="1"/>
            <p:nvPr/>
          </p:nvSpPr>
          <p:spPr>
            <a:xfrm>
              <a:off x="1755144" y="1215297"/>
              <a:ext cx="1270074"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0000"/>
                  </a:solidFill>
                  <a:effectLst/>
                  <a:uLnTx/>
                  <a:uFillTx/>
                  <a:latin typeface="Arial" panose="020B0604020202020204"/>
                </a:rPr>
                <a:t>Lifelong learning &amp; skills</a:t>
              </a:r>
            </a:p>
          </p:txBody>
        </p:sp>
        <p:sp>
          <p:nvSpPr>
            <p:cNvPr id="94" name="TextBox 93">
              <a:extLst>
                <a:ext uri="{FF2B5EF4-FFF2-40B4-BE49-F238E27FC236}">
                  <a16:creationId xmlns:a16="http://schemas.microsoft.com/office/drawing/2014/main" id="{4BCE4E11-F510-6FED-82BF-E3DC79A8012B}"/>
                </a:ext>
              </a:extLst>
            </p:cNvPr>
            <p:cNvSpPr txBox="1"/>
            <p:nvPr/>
          </p:nvSpPr>
          <p:spPr>
            <a:xfrm>
              <a:off x="2970289" y="1215297"/>
              <a:ext cx="1200714"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0000"/>
                  </a:solidFill>
                  <a:effectLst/>
                  <a:uLnTx/>
                  <a:uFillTx/>
                  <a:latin typeface="Arial" panose="020B0604020202020204"/>
                </a:rPr>
                <a:t>Policy impact</a:t>
              </a:r>
            </a:p>
          </p:txBody>
        </p:sp>
      </p:grpSp>
      <p:grpSp>
        <p:nvGrpSpPr>
          <p:cNvPr id="95" name="Group 94">
            <a:extLst>
              <a:ext uri="{FF2B5EF4-FFF2-40B4-BE49-F238E27FC236}">
                <a16:creationId xmlns:a16="http://schemas.microsoft.com/office/drawing/2014/main" id="{5E40DB3E-B544-5FE0-73CF-C9FCE0B6394D}"/>
              </a:ext>
            </a:extLst>
          </p:cNvPr>
          <p:cNvGrpSpPr/>
          <p:nvPr/>
        </p:nvGrpSpPr>
        <p:grpSpPr>
          <a:xfrm>
            <a:off x="4164052" y="4087148"/>
            <a:ext cx="3927063" cy="510757"/>
            <a:chOff x="340136" y="1835923"/>
            <a:chExt cx="3927063" cy="510757"/>
          </a:xfrm>
        </p:grpSpPr>
        <p:sp>
          <p:nvSpPr>
            <p:cNvPr id="96" name="Rectangle: Rounded Corners 95">
              <a:extLst>
                <a:ext uri="{FF2B5EF4-FFF2-40B4-BE49-F238E27FC236}">
                  <a16:creationId xmlns:a16="http://schemas.microsoft.com/office/drawing/2014/main" id="{DAB597C4-DE35-44BF-7C9E-0378C484E7FF}"/>
                </a:ext>
              </a:extLst>
            </p:cNvPr>
            <p:cNvSpPr/>
            <p:nvPr/>
          </p:nvSpPr>
          <p:spPr>
            <a:xfrm>
              <a:off x="340136" y="1835923"/>
              <a:ext cx="3927063" cy="510757"/>
            </a:xfrm>
            <a:prstGeom prst="roundRect">
              <a:avLst/>
            </a:prstGeom>
            <a:solidFill>
              <a:srgbClr val="AEB52B"/>
            </a:solidFill>
            <a:ln w="12700" cap="flat" cmpd="sng" algn="ctr">
              <a:solidFill>
                <a:srgbClr val="FFFFFF">
                  <a:alpha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7" name="TextBox 96">
              <a:extLst>
                <a:ext uri="{FF2B5EF4-FFF2-40B4-BE49-F238E27FC236}">
                  <a16:creationId xmlns:a16="http://schemas.microsoft.com/office/drawing/2014/main" id="{FEC9FB85-52E8-6823-7C12-9B5CCF7D4C8B}"/>
                </a:ext>
              </a:extLst>
            </p:cNvPr>
            <p:cNvSpPr txBox="1"/>
            <p:nvPr/>
          </p:nvSpPr>
          <p:spPr>
            <a:xfrm>
              <a:off x="593773" y="1854078"/>
              <a:ext cx="1091490"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0000"/>
                  </a:solidFill>
                  <a:effectLst/>
                  <a:uLnTx/>
                  <a:uFillTx/>
                  <a:latin typeface="Arial" panose="020B0604020202020204"/>
                </a:rPr>
                <a:t>Student mobility</a:t>
              </a:r>
            </a:p>
          </p:txBody>
        </p:sp>
        <p:sp>
          <p:nvSpPr>
            <p:cNvPr id="98" name="TextBox 97">
              <a:extLst>
                <a:ext uri="{FF2B5EF4-FFF2-40B4-BE49-F238E27FC236}">
                  <a16:creationId xmlns:a16="http://schemas.microsoft.com/office/drawing/2014/main" id="{1B063269-CC68-7706-2E3C-A048A8A9EC5C}"/>
                </a:ext>
              </a:extLst>
            </p:cNvPr>
            <p:cNvSpPr txBox="1"/>
            <p:nvPr/>
          </p:nvSpPr>
          <p:spPr>
            <a:xfrm>
              <a:off x="1751901" y="1854078"/>
              <a:ext cx="1270074"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0000"/>
                  </a:solidFill>
                  <a:effectLst/>
                  <a:uLnTx/>
                  <a:uFillTx/>
                  <a:latin typeface="Arial" panose="020B0604020202020204"/>
                </a:rPr>
                <a:t>Research profile</a:t>
              </a:r>
            </a:p>
          </p:txBody>
        </p:sp>
        <p:sp>
          <p:nvSpPr>
            <p:cNvPr id="99" name="TextBox 98">
              <a:extLst>
                <a:ext uri="{FF2B5EF4-FFF2-40B4-BE49-F238E27FC236}">
                  <a16:creationId xmlns:a16="http://schemas.microsoft.com/office/drawing/2014/main" id="{EB0B0048-A691-D470-6FE1-60CF707F6DC9}"/>
                </a:ext>
              </a:extLst>
            </p:cNvPr>
            <p:cNvSpPr txBox="1"/>
            <p:nvPr/>
          </p:nvSpPr>
          <p:spPr>
            <a:xfrm>
              <a:off x="2967046" y="1854078"/>
              <a:ext cx="1200714"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0000"/>
                  </a:solidFill>
                  <a:effectLst/>
                  <a:uLnTx/>
                  <a:uFillTx/>
                  <a:latin typeface="Arial" panose="020B0604020202020204"/>
                </a:rPr>
                <a:t>Sustainable SE Asia Hub</a:t>
              </a:r>
            </a:p>
          </p:txBody>
        </p:sp>
      </p:grpSp>
      <p:grpSp>
        <p:nvGrpSpPr>
          <p:cNvPr id="100" name="Group 99">
            <a:extLst>
              <a:ext uri="{FF2B5EF4-FFF2-40B4-BE49-F238E27FC236}">
                <a16:creationId xmlns:a16="http://schemas.microsoft.com/office/drawing/2014/main" id="{A6CF3C1A-8092-84AF-5F36-B4CBD1125319}"/>
              </a:ext>
            </a:extLst>
          </p:cNvPr>
          <p:cNvGrpSpPr/>
          <p:nvPr/>
        </p:nvGrpSpPr>
        <p:grpSpPr>
          <a:xfrm>
            <a:off x="8492741" y="2177076"/>
            <a:ext cx="1432666" cy="2330972"/>
            <a:chOff x="8450426" y="2454131"/>
            <a:chExt cx="1432666" cy="2330972"/>
          </a:xfrm>
        </p:grpSpPr>
        <p:sp>
          <p:nvSpPr>
            <p:cNvPr id="101" name="Rectangle: Rounded Corners 100">
              <a:extLst>
                <a:ext uri="{FF2B5EF4-FFF2-40B4-BE49-F238E27FC236}">
                  <a16:creationId xmlns:a16="http://schemas.microsoft.com/office/drawing/2014/main" id="{ECCC33A2-4ECE-9B3C-B824-EAEEF8962A83}"/>
                </a:ext>
              </a:extLst>
            </p:cNvPr>
            <p:cNvSpPr/>
            <p:nvPr/>
          </p:nvSpPr>
          <p:spPr>
            <a:xfrm>
              <a:off x="8450426" y="2454131"/>
              <a:ext cx="1432666" cy="2330972"/>
            </a:xfrm>
            <a:prstGeom prst="roundRect">
              <a:avLst/>
            </a:prstGeom>
            <a:solidFill>
              <a:srgbClr val="96A2D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02" name="TextBox 101">
              <a:extLst>
                <a:ext uri="{FF2B5EF4-FFF2-40B4-BE49-F238E27FC236}">
                  <a16:creationId xmlns:a16="http://schemas.microsoft.com/office/drawing/2014/main" id="{3851A4D2-76B9-632A-FE9E-9863A1BAB4A8}"/>
                </a:ext>
              </a:extLst>
            </p:cNvPr>
            <p:cNvSpPr txBox="1"/>
            <p:nvPr/>
          </p:nvSpPr>
          <p:spPr>
            <a:xfrm>
              <a:off x="8587097" y="2545619"/>
              <a:ext cx="1091490" cy="6001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0000"/>
                  </a:solidFill>
                  <a:effectLst/>
                  <a:uLnTx/>
                  <a:uFillTx/>
                  <a:latin typeface="Arial" panose="020B0604020202020204"/>
                </a:rPr>
                <a:t>Research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0000"/>
                  </a:solidFill>
                  <a:effectLst/>
                  <a:uLnTx/>
                  <a:uFillTx/>
                  <a:latin typeface="Arial" panose="020B0604020202020204"/>
                </a:rPr>
                <a:t>Power: </a:t>
              </a:r>
              <a:r>
                <a:rPr kumimoji="0" lang="en-GB" sz="1100" b="0" i="0" u="none" strike="noStrike" kern="0" cap="none" spc="0" normalizeH="0" baseline="0" noProof="0">
                  <a:ln>
                    <a:noFill/>
                  </a:ln>
                  <a:solidFill>
                    <a:srgbClr val="000000"/>
                  </a:solidFill>
                  <a:effectLst/>
                  <a:uLnTx/>
                  <a:uFillTx/>
                  <a:latin typeface="Arial" panose="020B0604020202020204"/>
                </a:rPr>
                <a:t>critical mass + quality</a:t>
              </a:r>
            </a:p>
          </p:txBody>
        </p:sp>
        <p:sp>
          <p:nvSpPr>
            <p:cNvPr id="103" name="TextBox 102">
              <a:extLst>
                <a:ext uri="{FF2B5EF4-FFF2-40B4-BE49-F238E27FC236}">
                  <a16:creationId xmlns:a16="http://schemas.microsoft.com/office/drawing/2014/main" id="{89AEDB2D-07BE-5C32-20F2-A50AF3793D83}"/>
                </a:ext>
              </a:extLst>
            </p:cNvPr>
            <p:cNvSpPr txBox="1"/>
            <p:nvPr/>
          </p:nvSpPr>
          <p:spPr>
            <a:xfrm>
              <a:off x="8587097" y="3270007"/>
              <a:ext cx="1091490" cy="6001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0000"/>
                  </a:solidFill>
                  <a:effectLst/>
                  <a:uLnTx/>
                  <a:uFillTx/>
                  <a:latin typeface="Arial" panose="020B0604020202020204"/>
                </a:rPr>
                <a:t>Research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err="1">
                  <a:ln>
                    <a:noFill/>
                  </a:ln>
                  <a:solidFill>
                    <a:srgbClr val="000000"/>
                  </a:solidFill>
                  <a:effectLst/>
                  <a:uLnTx/>
                  <a:uFillTx/>
                  <a:latin typeface="Arial" panose="020B0604020202020204"/>
                </a:rPr>
                <a:t>Intensivity</a:t>
              </a:r>
              <a:r>
                <a:rPr kumimoji="0" lang="en-GB" sz="1100" b="1" i="0" u="none" strike="noStrike" kern="0" cap="none" spc="0" normalizeH="0" baseline="0" noProof="0">
                  <a:ln>
                    <a:noFill/>
                  </a:ln>
                  <a:solidFill>
                    <a:srgbClr val="000000"/>
                  </a:solidFill>
                  <a:effectLst/>
                  <a:uLnTx/>
                  <a:uFillTx/>
                  <a:latin typeface="Arial" panose="020B0604020202020204"/>
                </a:rPr>
                <a:t>: </a:t>
              </a:r>
              <a:r>
                <a:rPr kumimoji="0" lang="en-GB" sz="1100" b="0" i="0" u="none" strike="noStrike" kern="0" cap="none" spc="0" normalizeH="0" baseline="0" noProof="0">
                  <a:ln>
                    <a:noFill/>
                  </a:ln>
                  <a:solidFill>
                    <a:srgbClr val="000000"/>
                  </a:solidFill>
                  <a:effectLst/>
                  <a:uLnTx/>
                  <a:uFillTx/>
                  <a:latin typeface="Arial" panose="020B0604020202020204"/>
                </a:rPr>
                <a:t>funding</a:t>
              </a:r>
            </a:p>
          </p:txBody>
        </p:sp>
        <p:sp>
          <p:nvSpPr>
            <p:cNvPr id="104" name="TextBox 103">
              <a:extLst>
                <a:ext uri="{FF2B5EF4-FFF2-40B4-BE49-F238E27FC236}">
                  <a16:creationId xmlns:a16="http://schemas.microsoft.com/office/drawing/2014/main" id="{1D104D39-165B-6722-1D6A-06A97A50618A}"/>
                </a:ext>
              </a:extLst>
            </p:cNvPr>
            <p:cNvSpPr txBox="1"/>
            <p:nvPr/>
          </p:nvSpPr>
          <p:spPr>
            <a:xfrm>
              <a:off x="8582178" y="4025701"/>
              <a:ext cx="1091490"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0000"/>
                  </a:solidFill>
                  <a:effectLst/>
                  <a:uLnTx/>
                  <a:uFillTx/>
                  <a:latin typeface="Arial" panose="020B0604020202020204"/>
                </a:rPr>
                <a:t>Research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000000"/>
                  </a:solidFill>
                  <a:effectLst/>
                  <a:uLnTx/>
                  <a:uFillTx/>
                  <a:latin typeface="Arial" panose="020B0604020202020204"/>
                </a:rPr>
                <a:t>Culture</a:t>
              </a:r>
              <a:endParaRPr kumimoji="0" lang="en-GB" sz="1100" b="0" i="0" u="none" strike="noStrike" kern="0" cap="none" spc="0" normalizeH="0" baseline="0" noProof="0">
                <a:ln>
                  <a:noFill/>
                </a:ln>
                <a:solidFill>
                  <a:srgbClr val="000000"/>
                </a:solidFill>
                <a:effectLst/>
                <a:uLnTx/>
                <a:uFillTx/>
                <a:latin typeface="Arial" panose="020B0604020202020204"/>
              </a:endParaRPr>
            </a:p>
          </p:txBody>
        </p:sp>
      </p:grpSp>
      <p:cxnSp>
        <p:nvCxnSpPr>
          <p:cNvPr id="105" name="Connector: Elbow 104">
            <a:extLst>
              <a:ext uri="{FF2B5EF4-FFF2-40B4-BE49-F238E27FC236}">
                <a16:creationId xmlns:a16="http://schemas.microsoft.com/office/drawing/2014/main" id="{997710C5-ABC8-BFFF-A5AC-90D624A3C7EB}"/>
              </a:ext>
            </a:extLst>
          </p:cNvPr>
          <p:cNvCxnSpPr>
            <a:cxnSpLocks/>
            <a:stCxn id="76" idx="0"/>
          </p:cNvCxnSpPr>
          <p:nvPr/>
        </p:nvCxnSpPr>
        <p:spPr>
          <a:xfrm rot="5400000" flipH="1" flipV="1">
            <a:off x="5990771" y="5096857"/>
            <a:ext cx="262657" cy="1"/>
          </a:xfrm>
          <a:prstGeom prst="bentConnector3">
            <a:avLst>
              <a:gd name="adj1" fmla="val 50000"/>
            </a:avLst>
          </a:prstGeom>
          <a:noFill/>
          <a:ln w="57150" cap="flat" cmpd="sng" algn="ctr">
            <a:solidFill>
              <a:srgbClr val="00B2A9"/>
            </a:solidFill>
            <a:prstDash val="solid"/>
            <a:miter lim="800000"/>
            <a:tailEnd type="triangle"/>
          </a:ln>
          <a:effectLst/>
        </p:spPr>
      </p:cxnSp>
      <p:sp>
        <p:nvSpPr>
          <p:cNvPr id="106" name="Title 1">
            <a:extLst>
              <a:ext uri="{FF2B5EF4-FFF2-40B4-BE49-F238E27FC236}">
                <a16:creationId xmlns:a16="http://schemas.microsoft.com/office/drawing/2014/main" id="{9675B2AD-9FE3-4605-CAB5-983559548C77}"/>
              </a:ext>
            </a:extLst>
          </p:cNvPr>
          <p:cNvSpPr txBox="1">
            <a:spLocks/>
          </p:cNvSpPr>
          <p:nvPr/>
        </p:nvSpPr>
        <p:spPr>
          <a:xfrm>
            <a:off x="506413" y="5571467"/>
            <a:ext cx="2587769" cy="730370"/>
          </a:xfrm>
          <a:prstGeom prst="rect">
            <a:avLst/>
          </a:prstGeom>
        </p:spPr>
        <p:txBody>
          <a:bodyPr vert="horz" wrap="square" lIns="0" tIns="0" rIns="0" bIns="0" rtlCol="0" anchor="b">
            <a:noAutofit/>
          </a:bodyPr>
          <a:lstStyle>
            <a:lvl1pPr algn="l" defTabSz="914400" rtl="0" eaLnBrk="1" latinLnBrk="0" hangingPunct="1">
              <a:lnSpc>
                <a:spcPct val="100000"/>
              </a:lnSpc>
              <a:spcBef>
                <a:spcPct val="0"/>
              </a:spcBef>
              <a:buNone/>
              <a:defRPr sz="2800" b="1" i="0" kern="1200">
                <a:solidFill>
                  <a:schemeClr val="tx1"/>
                </a:solidFill>
                <a:latin typeface="Arial" panose="020B0604020202020204" pitchFamily="34" charset="0"/>
                <a:ea typeface="+mj-ea"/>
                <a:cs typeface="Arial" panose="020B0604020202020204" pitchFamily="34" charset="0"/>
              </a:defRPr>
            </a:lvl1pPr>
          </a:lstStyle>
          <a:p>
            <a:r>
              <a:rPr lang="en-GB" sz="2000" b="0" dirty="0">
                <a:solidFill>
                  <a:schemeClr val="tx2"/>
                </a:solidFill>
                <a:latin typeface="Derailed" panose="020B0503030101060003" pitchFamily="34" charset="0"/>
              </a:rPr>
              <a:t>For 2023-24</a:t>
            </a:r>
          </a:p>
          <a:p>
            <a:r>
              <a:rPr lang="en-GB" sz="2000" dirty="0">
                <a:solidFill>
                  <a:schemeClr val="tx2"/>
                </a:solidFill>
                <a:latin typeface="Derailed" panose="020B0503030101060003" pitchFamily="34" charset="0"/>
              </a:rPr>
              <a:t>- </a:t>
            </a:r>
            <a:r>
              <a:rPr lang="en-GB" sz="2000" b="0" dirty="0">
                <a:solidFill>
                  <a:schemeClr val="tx2"/>
                </a:solidFill>
                <a:latin typeface="Derailed" panose="020B0503030101060003" pitchFamily="34" charset="0"/>
              </a:rPr>
              <a:t>build on progress</a:t>
            </a:r>
          </a:p>
          <a:p>
            <a:r>
              <a:rPr lang="en-GB" sz="2000" b="0" dirty="0">
                <a:solidFill>
                  <a:schemeClr val="tx2"/>
                </a:solidFill>
                <a:latin typeface="Derailed" panose="020B0503030101060003" pitchFamily="34" charset="0"/>
              </a:rPr>
              <a:t>- get ready for 2030</a:t>
            </a:r>
            <a:br>
              <a:rPr lang="en-GB" sz="2000" dirty="0">
                <a:solidFill>
                  <a:schemeClr val="tx2"/>
                </a:solidFill>
                <a:latin typeface="Derailed" panose="020B0503030101060003" pitchFamily="34" charset="0"/>
              </a:rPr>
            </a:br>
            <a:endParaRPr lang="en-GB" sz="2000" dirty="0">
              <a:solidFill>
                <a:schemeClr val="tx2"/>
              </a:solidFill>
              <a:latin typeface="Derailed" panose="020B0503030101060003" pitchFamily="34" charset="0"/>
            </a:endParaRPr>
          </a:p>
        </p:txBody>
      </p:sp>
      <p:sp>
        <p:nvSpPr>
          <p:cNvPr id="2" name="Text Placeholder 6">
            <a:extLst>
              <a:ext uri="{FF2B5EF4-FFF2-40B4-BE49-F238E27FC236}">
                <a16:creationId xmlns:a16="http://schemas.microsoft.com/office/drawing/2014/main" id="{49AD0766-63D4-6EDF-D94C-EEC688DFFB35}"/>
              </a:ext>
            </a:extLst>
          </p:cNvPr>
          <p:cNvSpPr txBox="1">
            <a:spLocks/>
          </p:cNvSpPr>
          <p:nvPr/>
        </p:nvSpPr>
        <p:spPr>
          <a:xfrm>
            <a:off x="520571" y="827997"/>
            <a:ext cx="9045575" cy="422275"/>
          </a:xfrm>
          <a:prstGeom prst="rect">
            <a:avLst/>
          </a:prstGeom>
        </p:spPr>
        <p:txBody>
          <a:bodyPr vert="horz" lIns="91440" tIns="45720" rIns="91440" bIns="45720" rtlCol="0" anchor="ctr">
            <a:noAutofit/>
          </a:bodyPr>
          <a:lstStyle>
            <a:lvl1pPr marL="0" indent="0" algn="l" defTabSz="914411" rtl="0" eaLnBrk="1" latinLnBrk="0" hangingPunct="1">
              <a:lnSpc>
                <a:spcPct val="100000"/>
              </a:lnSpc>
              <a:spcBef>
                <a:spcPts val="1000"/>
              </a:spcBef>
              <a:buFont typeface="Arial" panose="020B0604020202020204" pitchFamily="34" charset="0"/>
              <a:buNone/>
              <a:defRPr sz="2400" kern="1200">
                <a:solidFill>
                  <a:schemeClr val="tx2"/>
                </a:solidFill>
                <a:latin typeface="Derailed Light" panose="020B0403030101060003" pitchFamily="34" charset="0"/>
                <a:ea typeface="+mn-ea"/>
                <a:cs typeface="+mn-cs"/>
              </a:defRPr>
            </a:lvl1pPr>
            <a:lvl2pPr marL="457205" indent="0" algn="l" defTabSz="914411" rtl="0" eaLnBrk="1" latinLnBrk="0" hangingPunct="1">
              <a:lnSpc>
                <a:spcPct val="100000"/>
              </a:lnSpc>
              <a:spcBef>
                <a:spcPts val="500"/>
              </a:spcBef>
              <a:buFont typeface="Arial" panose="020B0604020202020204" pitchFamily="34" charset="0"/>
              <a:buNone/>
              <a:defRPr sz="2400" kern="1200">
                <a:solidFill>
                  <a:schemeClr val="tx1"/>
                </a:solidFill>
                <a:latin typeface="+mn-lt"/>
                <a:ea typeface="+mn-ea"/>
                <a:cs typeface="+mn-cs"/>
              </a:defRPr>
            </a:lvl2pPr>
            <a:lvl3pPr marL="914411" indent="0" algn="l" defTabSz="914411"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3pPr>
            <a:lvl4pPr marL="1371617" indent="0" algn="l" defTabSz="914411"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4pPr>
            <a:lvl5pPr marL="1828823" indent="0" algn="l" defTabSz="914411"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latin typeface="Derailed" panose="020B0503030101060003" pitchFamily="34" charset="0"/>
              </a:rPr>
              <a:t>Current strategic imperatives</a:t>
            </a:r>
          </a:p>
        </p:txBody>
      </p:sp>
    </p:spTree>
    <p:extLst>
      <p:ext uri="{BB962C8B-B14F-4D97-AF65-F5344CB8AC3E}">
        <p14:creationId xmlns:p14="http://schemas.microsoft.com/office/powerpoint/2010/main" val="374225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par>
                                <p:cTn id="8" presetID="10" presetClass="entr" presetSubtype="0" fill="hold"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fade">
                                      <p:cBhvr>
                                        <p:cTn id="10" dur="500"/>
                                        <p:tgtEl>
                                          <p:spTgt spid="100"/>
                                        </p:tgtEl>
                                      </p:cBhvr>
                                    </p:animEffect>
                                  </p:childTnLst>
                                </p:cTn>
                              </p:par>
                              <p:par>
                                <p:cTn id="11" presetID="10" presetClass="entr" presetSubtype="0" fill="hold" nodeType="with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fade">
                                      <p:cBhvr>
                                        <p:cTn id="13" dur="500"/>
                                        <p:tgtEl>
                                          <p:spTgt spid="95"/>
                                        </p:tgtEl>
                                      </p:cBhvr>
                                    </p:animEffect>
                                  </p:childTnLst>
                                </p:cTn>
                              </p:par>
                              <p:par>
                                <p:cTn id="14" presetID="10" presetClass="entr" presetSubtype="0" fill="hold" nodeType="with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fade">
                                      <p:cBhvr>
                                        <p:cTn id="16" dur="500"/>
                                        <p:tgtEl>
                                          <p:spTgt spid="90"/>
                                        </p:tgtEl>
                                      </p:cBhvr>
                                    </p:animEffect>
                                  </p:childTnLst>
                                </p:cTn>
                              </p:par>
                              <p:par>
                                <p:cTn id="17" presetID="10" presetClass="entr" presetSubtype="0" fill="hold" nodeType="withEffect">
                                  <p:stCondLst>
                                    <p:cond delay="0"/>
                                  </p:stCondLst>
                                  <p:childTnLst>
                                    <p:set>
                                      <p:cBhvr>
                                        <p:cTn id="18" dur="1" fill="hold">
                                          <p:stCondLst>
                                            <p:cond delay="0"/>
                                          </p:stCondLst>
                                        </p:cTn>
                                        <p:tgtEl>
                                          <p:spTgt spid="105"/>
                                        </p:tgtEl>
                                        <p:attrNameLst>
                                          <p:attrName>style.visibility</p:attrName>
                                        </p:attrNameLst>
                                      </p:cBhvr>
                                      <p:to>
                                        <p:strVal val="visible"/>
                                      </p:to>
                                    </p:set>
                                    <p:animEffect transition="in" filter="fade">
                                      <p:cBhvr>
                                        <p:cTn id="19" dur="500"/>
                                        <p:tgtEl>
                                          <p:spTgt spid="10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fade">
                                      <p:cBhvr>
                                        <p:cTn id="22" dur="500"/>
                                        <p:tgtEl>
                                          <p:spTgt spid="7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fade">
                                      <p:cBhvr>
                                        <p:cTn id="27"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10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3E02B7E-7AC1-4D6B-AEA6-53AC13BB5D38}"/>
              </a:ext>
            </a:extLst>
          </p:cNvPr>
          <p:cNvSpPr>
            <a:spLocks noGrp="1"/>
          </p:cNvSpPr>
          <p:nvPr>
            <p:ph type="body" sz="quarter" idx="13"/>
          </p:nvPr>
        </p:nvSpPr>
        <p:spPr>
          <a:xfrm>
            <a:off x="520571" y="1378224"/>
            <a:ext cx="8323139" cy="306388"/>
          </a:xfrm>
        </p:spPr>
        <p:txBody>
          <a:bodyPr>
            <a:noAutofit/>
          </a:bodyPr>
          <a:lstStyle/>
          <a:p>
            <a:r>
              <a:rPr lang="en-GB" dirty="0">
                <a:latin typeface="Derailed" panose="020B0503030101060003" pitchFamily="34" charset="0"/>
              </a:rPr>
              <a:t>The decade ahead…</a:t>
            </a:r>
          </a:p>
        </p:txBody>
      </p:sp>
      <p:sp>
        <p:nvSpPr>
          <p:cNvPr id="8" name="Subtitle 2">
            <a:extLst>
              <a:ext uri="{FF2B5EF4-FFF2-40B4-BE49-F238E27FC236}">
                <a16:creationId xmlns:a16="http://schemas.microsoft.com/office/drawing/2014/main" id="{3E21F0D7-74F1-74BA-88D7-CA9B642C748C}"/>
              </a:ext>
            </a:extLst>
          </p:cNvPr>
          <p:cNvSpPr>
            <a:spLocks noGrp="1"/>
          </p:cNvSpPr>
          <p:nvPr>
            <p:ph idx="1"/>
          </p:nvPr>
        </p:nvSpPr>
        <p:spPr>
          <a:xfrm>
            <a:off x="615281" y="1775429"/>
            <a:ext cx="9277302" cy="2772000"/>
          </a:xfrm>
        </p:spPr>
        <p:txBody>
          <a:bodyPr vert="horz" wrap="square" lIns="0" tIns="0" rIns="0" bIns="180000" rtlCol="0" anchor="t">
            <a:noAutofit/>
          </a:bodyPr>
          <a:lstStyle/>
          <a:p>
            <a:r>
              <a:rPr lang="en-GB" sz="1800" dirty="0">
                <a:latin typeface="+mn-lt"/>
              </a:rPr>
              <a:t>For the 2020s, to deliver our vision and live up to our values, how will we …</a:t>
            </a:r>
          </a:p>
          <a:p>
            <a:pPr marL="457200" indent="-457200">
              <a:spcBef>
                <a:spcPts val="1200"/>
              </a:spcBef>
              <a:buFont typeface="Arial" panose="020B0604020202020204" pitchFamily="34" charset="0"/>
              <a:buChar char="•"/>
            </a:pPr>
            <a:r>
              <a:rPr lang="en-GB" sz="1800" b="0" dirty="0">
                <a:latin typeface="+mn-lt"/>
              </a:rPr>
              <a:t>Diversify income … and be resilient to (geo)political instability?</a:t>
            </a:r>
          </a:p>
          <a:p>
            <a:pPr marL="457200" indent="-457200">
              <a:spcBef>
                <a:spcPts val="1200"/>
              </a:spcBef>
              <a:buFont typeface="Arial" panose="020B0604020202020204" pitchFamily="34" charset="0"/>
              <a:buChar char="•"/>
            </a:pPr>
            <a:r>
              <a:rPr lang="en-GB" sz="1800" b="0" dirty="0">
                <a:latin typeface="+mn-lt"/>
              </a:rPr>
              <a:t>Configure our infrastructure … and achieve NetZero?</a:t>
            </a:r>
          </a:p>
          <a:p>
            <a:pPr marL="457200" indent="-457200">
              <a:spcBef>
                <a:spcPts val="1200"/>
              </a:spcBef>
              <a:buFont typeface="Arial" panose="020B0604020202020204" pitchFamily="34" charset="0"/>
              <a:buChar char="•"/>
            </a:pPr>
            <a:r>
              <a:rPr lang="en-GB" sz="1800" b="0" dirty="0">
                <a:latin typeface="+mn-lt"/>
              </a:rPr>
              <a:t>Give students what they need … and employers what they demand?</a:t>
            </a:r>
          </a:p>
          <a:p>
            <a:pPr marL="457200" indent="-457200">
              <a:spcBef>
                <a:spcPts val="1200"/>
              </a:spcBef>
              <a:buFont typeface="Arial" panose="020B0604020202020204" pitchFamily="34" charset="0"/>
              <a:buChar char="•"/>
            </a:pPr>
            <a:r>
              <a:rPr lang="en-GB" sz="1800" b="0" dirty="0">
                <a:latin typeface="+mn-lt"/>
              </a:rPr>
              <a:t>Improve productivity and control workloads … to do our best work?</a:t>
            </a:r>
          </a:p>
          <a:p>
            <a:pPr marL="457200" indent="-457200">
              <a:spcBef>
                <a:spcPts val="1200"/>
              </a:spcBef>
              <a:buFont typeface="Arial" panose="020B0604020202020204" pitchFamily="34" charset="0"/>
              <a:buChar char="•"/>
            </a:pPr>
            <a:r>
              <a:rPr lang="en-GB" sz="1800" b="0" dirty="0">
                <a:latin typeface="+mn-lt"/>
                <a:cs typeface="Arial"/>
              </a:rPr>
              <a:t>Maintain and draw upon a broad base of disciplines and expertise?</a:t>
            </a:r>
          </a:p>
          <a:p>
            <a:pPr marL="457200" indent="-457200">
              <a:spcBef>
                <a:spcPts val="1200"/>
              </a:spcBef>
              <a:buFont typeface="Arial" panose="020B0604020202020204" pitchFamily="34" charset="0"/>
              <a:buChar char="•"/>
            </a:pPr>
            <a:r>
              <a:rPr lang="en-GB" sz="1800" b="0" dirty="0">
                <a:latin typeface="+mn-lt"/>
              </a:rPr>
              <a:t>Avoid a pendulum swing between teaching and research?</a:t>
            </a:r>
          </a:p>
          <a:p>
            <a:pPr marL="457200" indent="-457200">
              <a:spcBef>
                <a:spcPts val="1200"/>
              </a:spcBef>
              <a:buFont typeface="Arial" panose="020B0604020202020204" pitchFamily="34" charset="0"/>
              <a:buChar char="•"/>
            </a:pPr>
            <a:r>
              <a:rPr lang="en-GB" sz="1800" b="0" dirty="0"/>
              <a:t>…?</a:t>
            </a:r>
          </a:p>
          <a:p>
            <a:endParaRPr lang="en-GB" sz="1800" b="0" dirty="0"/>
          </a:p>
        </p:txBody>
      </p:sp>
      <p:sp>
        <p:nvSpPr>
          <p:cNvPr id="6" name="TextBox 5">
            <a:extLst>
              <a:ext uri="{FF2B5EF4-FFF2-40B4-BE49-F238E27FC236}">
                <a16:creationId xmlns:a16="http://schemas.microsoft.com/office/drawing/2014/main" id="{FB8CF067-54C1-C8F5-63EF-1F607F4C1471}"/>
              </a:ext>
            </a:extLst>
          </p:cNvPr>
          <p:cNvSpPr txBox="1"/>
          <p:nvPr/>
        </p:nvSpPr>
        <p:spPr>
          <a:xfrm>
            <a:off x="448462" y="5035452"/>
            <a:ext cx="11450385" cy="1200329"/>
          </a:xfrm>
          <a:prstGeom prst="rect">
            <a:avLst/>
          </a:prstGeom>
          <a:noFill/>
        </p:spPr>
        <p:txBody>
          <a:bodyPr wrap="square">
            <a:spAutoFit/>
          </a:bodyPr>
          <a:lstStyle/>
          <a:p>
            <a:r>
              <a:rPr lang="en-GB" sz="1800" i="1" dirty="0">
                <a:effectLst/>
                <a:latin typeface="Derailed" panose="020B0503030101060003" pitchFamily="34" charset="0"/>
                <a:ea typeface="Calibri" panose="020F0502020204030204" pitchFamily="34" charset="0"/>
                <a:cs typeface="Arial" panose="020B0604020202020204" pitchFamily="34" charset="0"/>
              </a:rPr>
              <a:t>Our strategy needs us to work together on opportunities to be visibly leading in themes which span education and research, meet demand from students, funders and partners, play to our academic strengths and assets, and anticipate the most important challenges ahead. These themes will guide our choices of investment in people and resources to deliver the University’s mission.</a:t>
            </a:r>
            <a:endParaRPr lang="en-GB" dirty="0">
              <a:latin typeface="Derailed" panose="020B0503030101060003" pitchFamily="34" charset="0"/>
            </a:endParaRPr>
          </a:p>
        </p:txBody>
      </p:sp>
      <p:sp>
        <p:nvSpPr>
          <p:cNvPr id="9" name="Text Placeholder 6">
            <a:extLst>
              <a:ext uri="{FF2B5EF4-FFF2-40B4-BE49-F238E27FC236}">
                <a16:creationId xmlns:a16="http://schemas.microsoft.com/office/drawing/2014/main" id="{D0F3F677-5BCA-6D29-C0B2-CDCBFB751281}"/>
              </a:ext>
            </a:extLst>
          </p:cNvPr>
          <p:cNvSpPr txBox="1">
            <a:spLocks/>
          </p:cNvSpPr>
          <p:nvPr/>
        </p:nvSpPr>
        <p:spPr>
          <a:xfrm>
            <a:off x="520571" y="186311"/>
            <a:ext cx="9045575" cy="422275"/>
          </a:xfrm>
          <a:prstGeom prst="rect">
            <a:avLst/>
          </a:prstGeom>
        </p:spPr>
        <p:txBody>
          <a:bodyPr/>
          <a:lstStyle>
            <a:lvl1pPr marL="0" indent="0" algn="l" defTabSz="914411" rtl="0" eaLnBrk="1" latinLnBrk="0" hangingPunct="1">
              <a:lnSpc>
                <a:spcPct val="100000"/>
              </a:lnSpc>
              <a:spcBef>
                <a:spcPts val="1000"/>
              </a:spcBef>
              <a:buFont typeface="Arial" panose="020B0604020202020204" pitchFamily="34" charset="0"/>
              <a:buNone/>
              <a:defRPr sz="2800" kern="1200">
                <a:solidFill>
                  <a:schemeClr val="tx1"/>
                </a:solidFill>
                <a:latin typeface="+mn-lt"/>
                <a:ea typeface="+mn-ea"/>
                <a:cs typeface="+mn-cs"/>
              </a:defRPr>
            </a:lvl1pPr>
            <a:lvl2pPr marL="685808" indent="-228603" algn="l" defTabSz="914411"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chemeClr val="tx2"/>
                </a:solidFill>
                <a:latin typeface="Derailed Light" panose="020B0403030101060003" pitchFamily="34" charset="0"/>
              </a:rPr>
              <a:t>Academic Board</a:t>
            </a:r>
          </a:p>
        </p:txBody>
      </p:sp>
      <p:sp>
        <p:nvSpPr>
          <p:cNvPr id="2" name="Text Placeholder 6">
            <a:extLst>
              <a:ext uri="{FF2B5EF4-FFF2-40B4-BE49-F238E27FC236}">
                <a16:creationId xmlns:a16="http://schemas.microsoft.com/office/drawing/2014/main" id="{66AC3161-FF5B-A238-38EB-E7CA2A7EBCAB}"/>
              </a:ext>
            </a:extLst>
          </p:cNvPr>
          <p:cNvSpPr txBox="1">
            <a:spLocks/>
          </p:cNvSpPr>
          <p:nvPr/>
        </p:nvSpPr>
        <p:spPr>
          <a:xfrm>
            <a:off x="448462" y="830394"/>
            <a:ext cx="9045575" cy="422275"/>
          </a:xfrm>
          <a:prstGeom prst="rect">
            <a:avLst/>
          </a:prstGeom>
        </p:spPr>
        <p:txBody>
          <a:bodyPr/>
          <a:lstStyle>
            <a:lvl1pPr marL="0" indent="0" algn="l" defTabSz="914411" rtl="0" eaLnBrk="1" latinLnBrk="0" hangingPunct="1">
              <a:lnSpc>
                <a:spcPct val="100000"/>
              </a:lnSpc>
              <a:spcBef>
                <a:spcPts val="1000"/>
              </a:spcBef>
              <a:buFont typeface="Arial" panose="020B0604020202020204" pitchFamily="34" charset="0"/>
              <a:buNone/>
              <a:defRPr sz="2800" kern="1200">
                <a:solidFill>
                  <a:schemeClr val="tx1"/>
                </a:solidFill>
                <a:latin typeface="+mn-lt"/>
                <a:ea typeface="+mn-ea"/>
                <a:cs typeface="+mn-cs"/>
              </a:defRPr>
            </a:lvl1pPr>
            <a:lvl2pPr marL="685808" indent="-228603" algn="l" defTabSz="914411"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dirty="0">
                <a:solidFill>
                  <a:schemeClr val="tx2"/>
                </a:solidFill>
              </a:rPr>
              <a:t>Future strategic imperatives</a:t>
            </a:r>
          </a:p>
        </p:txBody>
      </p:sp>
    </p:spTree>
    <p:extLst>
      <p:ext uri="{BB962C8B-B14F-4D97-AF65-F5344CB8AC3E}">
        <p14:creationId xmlns:p14="http://schemas.microsoft.com/office/powerpoint/2010/main" val="1406621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C4F8C6-CF86-A78E-448F-930561F638F2}"/>
              </a:ext>
            </a:extLst>
          </p:cNvPr>
          <p:cNvSpPr>
            <a:spLocks noGrp="1"/>
          </p:cNvSpPr>
          <p:nvPr>
            <p:ph sz="quarter" idx="10"/>
          </p:nvPr>
        </p:nvSpPr>
        <p:spPr/>
        <p:txBody>
          <a:bodyPr/>
          <a:lstStyle/>
          <a:p>
            <a:pPr marL="457200" indent="-457200">
              <a:buFont typeface="Arial" panose="020B0604020202020204" pitchFamily="34" charset="0"/>
              <a:buChar char="•"/>
            </a:pPr>
            <a:r>
              <a:rPr lang="en-GB" sz="2000" dirty="0"/>
              <a:t>Attracting and retaining </a:t>
            </a:r>
            <a:r>
              <a:rPr lang="en-GB" sz="2000" b="1" dirty="0"/>
              <a:t>academic talent from across career stages</a:t>
            </a:r>
          </a:p>
          <a:p>
            <a:pPr marL="457200" indent="-457200">
              <a:buFont typeface="Arial" panose="020B0604020202020204" pitchFamily="34" charset="0"/>
              <a:buChar char="•"/>
            </a:pPr>
            <a:r>
              <a:rPr lang="en-GB" sz="2000" dirty="0"/>
              <a:t>Recruiting to </a:t>
            </a:r>
            <a:r>
              <a:rPr lang="en-GB" sz="2000" b="1" dirty="0"/>
              <a:t>targeted, multidisciplinary opportunity areas </a:t>
            </a:r>
            <a:r>
              <a:rPr lang="en-GB" sz="2000" dirty="0"/>
              <a:t>as aligned with NU Shape</a:t>
            </a:r>
          </a:p>
          <a:p>
            <a:pPr marL="457200" indent="-457200">
              <a:buFont typeface="Arial" panose="020B0604020202020204" pitchFamily="34" charset="0"/>
              <a:buChar char="•"/>
            </a:pPr>
            <a:r>
              <a:rPr lang="en-GB" sz="2000" b="1" dirty="0"/>
              <a:t>Open to internal candidates </a:t>
            </a:r>
            <a:r>
              <a:rPr lang="en-GB" sz="2000" dirty="0"/>
              <a:t>where the opportunity is distinctly different from current trajectory</a:t>
            </a:r>
          </a:p>
          <a:p>
            <a:pPr marL="457200" indent="-457200">
              <a:buFont typeface="Arial" panose="020B0604020202020204" pitchFamily="34" charset="0"/>
              <a:buChar char="•"/>
            </a:pPr>
            <a:r>
              <a:rPr lang="en-GB" sz="2000" dirty="0"/>
              <a:t>Building a </a:t>
            </a:r>
            <a:r>
              <a:rPr lang="en-GB" sz="2000" b="1" dirty="0"/>
              <a:t>positive research and education culture </a:t>
            </a:r>
            <a:r>
              <a:rPr lang="en-GB" sz="2000" dirty="0"/>
              <a:t>with opportunity for interdisciplinary collaboration</a:t>
            </a:r>
          </a:p>
        </p:txBody>
      </p:sp>
      <p:sp>
        <p:nvSpPr>
          <p:cNvPr id="3" name="Content Placeholder 2">
            <a:extLst>
              <a:ext uri="{FF2B5EF4-FFF2-40B4-BE49-F238E27FC236}">
                <a16:creationId xmlns:a16="http://schemas.microsoft.com/office/drawing/2014/main" id="{6787A97D-D111-2DD3-681E-27E74C18CBF5}"/>
              </a:ext>
            </a:extLst>
          </p:cNvPr>
          <p:cNvSpPr>
            <a:spLocks noGrp="1"/>
          </p:cNvSpPr>
          <p:nvPr>
            <p:ph sz="quarter" idx="11"/>
          </p:nvPr>
        </p:nvSpPr>
        <p:spPr/>
        <p:txBody>
          <a:bodyPr>
            <a:normAutofit/>
          </a:bodyPr>
          <a:lstStyle/>
          <a:p>
            <a:pPr marL="457200" indent="-457200">
              <a:buFont typeface="Arial" panose="020B0604020202020204" pitchFamily="34" charset="0"/>
              <a:buChar char="•"/>
            </a:pPr>
            <a:r>
              <a:rPr lang="en-GB" sz="2000" b="1" dirty="0" err="1"/>
              <a:t>NUCoREs</a:t>
            </a:r>
            <a:r>
              <a:rPr lang="en-GB" sz="2000" dirty="0"/>
              <a:t> approaching five-year anniversary </a:t>
            </a:r>
            <a:r>
              <a:rPr lang="en-GB" sz="2000" b="1" dirty="0"/>
              <a:t>invited to renew </a:t>
            </a:r>
            <a:r>
              <a:rPr lang="en-GB" sz="2000" dirty="0"/>
              <a:t>for future success</a:t>
            </a:r>
            <a:endParaRPr lang="en-GB" sz="2000" b="1" dirty="0"/>
          </a:p>
          <a:p>
            <a:pPr marL="457200" indent="-457200">
              <a:buFont typeface="Arial" panose="020B0604020202020204" pitchFamily="34" charset="0"/>
              <a:buChar char="•"/>
            </a:pPr>
            <a:r>
              <a:rPr lang="en-GB" sz="2000" b="1" dirty="0"/>
              <a:t>No one-size-fits-all</a:t>
            </a:r>
            <a:r>
              <a:rPr lang="en-GB" sz="2000" dirty="0"/>
              <a:t>: opportunity for </a:t>
            </a:r>
            <a:r>
              <a:rPr lang="en-GB" sz="2000" dirty="0" err="1"/>
              <a:t>NUCoREs</a:t>
            </a:r>
            <a:r>
              <a:rPr lang="en-GB" sz="2000" dirty="0"/>
              <a:t> to be distinctly different from one another</a:t>
            </a:r>
          </a:p>
          <a:p>
            <a:pPr marL="457200" indent="-457200">
              <a:buFont typeface="Arial" panose="020B0604020202020204" pitchFamily="34" charset="0"/>
              <a:buChar char="•"/>
            </a:pPr>
            <a:r>
              <a:rPr lang="en-GB" sz="2000" b="1" dirty="0"/>
              <a:t>Collecting and sharing good practice </a:t>
            </a:r>
            <a:r>
              <a:rPr lang="en-GB" sz="2000" dirty="0"/>
              <a:t>throughout the renewal process</a:t>
            </a:r>
          </a:p>
          <a:p>
            <a:pPr marL="457200" indent="-457200">
              <a:buFont typeface="Arial" panose="020B0604020202020204" pitchFamily="34" charset="0"/>
              <a:buChar char="•"/>
            </a:pPr>
            <a:r>
              <a:rPr lang="en-GB" sz="2000" b="1" dirty="0"/>
              <a:t>Identifying opportunities for alignment </a:t>
            </a:r>
            <a:r>
              <a:rPr lang="en-GB" sz="2000" dirty="0"/>
              <a:t>between </a:t>
            </a:r>
            <a:r>
              <a:rPr lang="en-GB" sz="2000" dirty="0" err="1"/>
              <a:t>NUCoREs</a:t>
            </a:r>
            <a:r>
              <a:rPr lang="en-GB" sz="2000" dirty="0"/>
              <a:t> and other institutional priorities (NU Shape)</a:t>
            </a:r>
          </a:p>
          <a:p>
            <a:pPr marL="457200" indent="-457200">
              <a:buFont typeface="Arial" panose="020B0604020202020204" pitchFamily="34" charset="0"/>
              <a:buChar char="•"/>
            </a:pPr>
            <a:endParaRPr lang="en-GB" sz="2000" dirty="0"/>
          </a:p>
        </p:txBody>
      </p:sp>
      <p:sp>
        <p:nvSpPr>
          <p:cNvPr id="4" name="Title 3">
            <a:extLst>
              <a:ext uri="{FF2B5EF4-FFF2-40B4-BE49-F238E27FC236}">
                <a16:creationId xmlns:a16="http://schemas.microsoft.com/office/drawing/2014/main" id="{08F504F8-8681-FCE3-10DE-FAEC3B716EFB}"/>
              </a:ext>
            </a:extLst>
          </p:cNvPr>
          <p:cNvSpPr>
            <a:spLocks noGrp="1"/>
          </p:cNvSpPr>
          <p:nvPr>
            <p:ph type="title"/>
          </p:nvPr>
        </p:nvSpPr>
        <p:spPr>
          <a:xfrm>
            <a:off x="520566" y="895810"/>
            <a:ext cx="5143634" cy="883658"/>
          </a:xfrm>
        </p:spPr>
        <p:txBody>
          <a:bodyPr>
            <a:normAutofit fontScale="90000"/>
          </a:bodyPr>
          <a:lstStyle/>
          <a:p>
            <a:r>
              <a:rPr lang="en-GB" sz="3100" dirty="0">
                <a:solidFill>
                  <a:schemeClr val="tx2"/>
                </a:solidFill>
              </a:rPr>
              <a:t>Research:</a:t>
            </a:r>
            <a:r>
              <a:rPr lang="en-GB" sz="3100" dirty="0"/>
              <a:t> Consolidating NU Futures and </a:t>
            </a:r>
            <a:r>
              <a:rPr lang="en-GB" sz="3100" dirty="0" err="1"/>
              <a:t>NUAcT</a:t>
            </a:r>
            <a:endParaRPr lang="en-GB" dirty="0"/>
          </a:p>
        </p:txBody>
      </p:sp>
      <p:sp>
        <p:nvSpPr>
          <p:cNvPr id="5" name="Text Placeholder 4">
            <a:extLst>
              <a:ext uri="{FF2B5EF4-FFF2-40B4-BE49-F238E27FC236}">
                <a16:creationId xmlns:a16="http://schemas.microsoft.com/office/drawing/2014/main" id="{CBB07D52-96D7-6EF1-3782-5FF62F4175C1}"/>
              </a:ext>
            </a:extLst>
          </p:cNvPr>
          <p:cNvSpPr>
            <a:spLocks noGrp="1"/>
          </p:cNvSpPr>
          <p:nvPr>
            <p:ph type="body" sz="quarter" idx="17"/>
          </p:nvPr>
        </p:nvSpPr>
        <p:spPr>
          <a:xfrm>
            <a:off x="520566" y="146231"/>
            <a:ext cx="9045575" cy="422275"/>
          </a:xfrm>
        </p:spPr>
        <p:txBody>
          <a:bodyPr/>
          <a:lstStyle/>
          <a:p>
            <a:r>
              <a:rPr lang="en-GB" dirty="0"/>
              <a:t>Academic Board</a:t>
            </a:r>
          </a:p>
        </p:txBody>
      </p:sp>
      <p:sp>
        <p:nvSpPr>
          <p:cNvPr id="6" name="Title 3">
            <a:extLst>
              <a:ext uri="{FF2B5EF4-FFF2-40B4-BE49-F238E27FC236}">
                <a16:creationId xmlns:a16="http://schemas.microsoft.com/office/drawing/2014/main" id="{1694261B-37CA-EB95-5C43-C4EAE5C2BF45}"/>
              </a:ext>
            </a:extLst>
          </p:cNvPr>
          <p:cNvSpPr txBox="1">
            <a:spLocks/>
          </p:cNvSpPr>
          <p:nvPr/>
        </p:nvSpPr>
        <p:spPr>
          <a:xfrm>
            <a:off x="6055776" y="568506"/>
            <a:ext cx="5143634" cy="1116000"/>
          </a:xfrm>
          <a:prstGeom prst="rect">
            <a:avLst/>
          </a:prstGeom>
        </p:spPr>
        <p:txBody>
          <a:bodyPr vert="horz" lIns="91440" tIns="45720" rIns="91440" bIns="45720" rtlCol="0" anchor="ctr">
            <a:normAutofit fontScale="97500"/>
          </a:bodyPr>
          <a:lstStyle>
            <a:lvl1pPr algn="l" defTabSz="914411" rtl="0" eaLnBrk="1" latinLnBrk="0" hangingPunct="1">
              <a:lnSpc>
                <a:spcPct val="90000"/>
              </a:lnSpc>
              <a:spcBef>
                <a:spcPct val="0"/>
              </a:spcBef>
              <a:buNone/>
              <a:defRPr sz="3600" b="1" kern="1200">
                <a:solidFill>
                  <a:schemeClr val="tx1"/>
                </a:solidFill>
                <a:latin typeface="+mn-lt"/>
                <a:ea typeface="+mj-ea"/>
                <a:cs typeface="+mj-cs"/>
              </a:defRPr>
            </a:lvl1pPr>
          </a:lstStyle>
          <a:p>
            <a:r>
              <a:rPr lang="en-GB" sz="3100" dirty="0" err="1"/>
              <a:t>NUCoREs</a:t>
            </a:r>
            <a:r>
              <a:rPr lang="en-GB" sz="3100" dirty="0"/>
              <a:t> Renewal</a:t>
            </a:r>
            <a:endParaRPr lang="en-GB" dirty="0"/>
          </a:p>
        </p:txBody>
      </p:sp>
    </p:spTree>
    <p:extLst>
      <p:ext uri="{BB962C8B-B14F-4D97-AF65-F5344CB8AC3E}">
        <p14:creationId xmlns:p14="http://schemas.microsoft.com/office/powerpoint/2010/main" val="1023251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A7E4B6-8021-5FEC-C0A1-FF67321820A8}"/>
              </a:ext>
            </a:extLst>
          </p:cNvPr>
          <p:cNvSpPr>
            <a:spLocks noGrp="1"/>
          </p:cNvSpPr>
          <p:nvPr>
            <p:ph sz="quarter" idx="10"/>
          </p:nvPr>
        </p:nvSpPr>
        <p:spPr>
          <a:xfrm>
            <a:off x="520701" y="1857374"/>
            <a:ext cx="6565899" cy="4193595"/>
          </a:xfrm>
        </p:spPr>
        <p:txBody>
          <a:bodyPr>
            <a:normAutofit fontScale="92500" lnSpcReduction="10000"/>
          </a:bodyPr>
          <a:lstStyle/>
          <a:p>
            <a:pPr marL="457200" indent="-457200">
              <a:buFont typeface="Arial" panose="020B0604020202020204" pitchFamily="34" charset="0"/>
              <a:buChar char="•"/>
            </a:pPr>
            <a:r>
              <a:rPr lang="en-GB" sz="2000" b="1" dirty="0"/>
              <a:t>Releasing quality time</a:t>
            </a:r>
            <a:r>
              <a:rPr lang="en-GB" sz="2000" dirty="0"/>
              <a:t>: increase colleagues’ ability </a:t>
            </a:r>
            <a:r>
              <a:rPr lang="en-GB" sz="2000" b="1" dirty="0"/>
              <a:t>to create protected time for research activities</a:t>
            </a:r>
          </a:p>
          <a:p>
            <a:pPr marL="457200" indent="-457200">
              <a:buFont typeface="Arial" panose="020B0604020202020204" pitchFamily="34" charset="0"/>
              <a:buChar char="•"/>
            </a:pPr>
            <a:r>
              <a:rPr lang="en-GB" sz="2000" b="1" dirty="0"/>
              <a:t>Behaviour Matters</a:t>
            </a:r>
            <a:r>
              <a:rPr lang="en-GB" sz="2000" dirty="0"/>
              <a:t>: develop a </a:t>
            </a:r>
            <a:r>
              <a:rPr lang="en-GB" sz="2000" b="1" dirty="0"/>
              <a:t>preventative approach to tackling inappropriate behaviour and promote positive behaviours</a:t>
            </a:r>
            <a:r>
              <a:rPr lang="en-GB" sz="2000" dirty="0"/>
              <a:t> across the institution</a:t>
            </a:r>
          </a:p>
          <a:p>
            <a:pPr marL="457200" indent="-457200">
              <a:buFont typeface="Arial" panose="020B0604020202020204" pitchFamily="34" charset="0"/>
              <a:buChar char="•"/>
            </a:pPr>
            <a:r>
              <a:rPr lang="en-GB" sz="2000" b="1" dirty="0"/>
              <a:t>Open Research</a:t>
            </a:r>
            <a:r>
              <a:rPr lang="en-GB" sz="2000" dirty="0"/>
              <a:t>: develop and deliver an </a:t>
            </a:r>
            <a:r>
              <a:rPr lang="en-GB" sz="2000" b="1" dirty="0"/>
              <a:t>open research training programme</a:t>
            </a:r>
            <a:r>
              <a:rPr lang="en-GB" sz="2000" dirty="0"/>
              <a:t> to </a:t>
            </a:r>
            <a:r>
              <a:rPr lang="en-GB" sz="2000" b="1" dirty="0"/>
              <a:t>promote openness </a:t>
            </a:r>
            <a:r>
              <a:rPr lang="en-GB" sz="2000" dirty="0"/>
              <a:t>across the research cycle and </a:t>
            </a:r>
            <a:r>
              <a:rPr lang="en-GB" sz="2000" b="1" dirty="0"/>
              <a:t>make research more transparent</a:t>
            </a:r>
          </a:p>
          <a:p>
            <a:pPr marL="457200" indent="-457200">
              <a:buFont typeface="Arial" panose="020B0604020202020204" pitchFamily="34" charset="0"/>
              <a:buChar char="•"/>
            </a:pPr>
            <a:r>
              <a:rPr lang="en-GB" sz="2000" b="1" dirty="0"/>
              <a:t>The Research Space</a:t>
            </a:r>
            <a:r>
              <a:rPr lang="en-GB" sz="2000" dirty="0"/>
              <a:t>: develop an </a:t>
            </a:r>
            <a:r>
              <a:rPr lang="en-GB" sz="2000" b="1" dirty="0"/>
              <a:t>online portal </a:t>
            </a:r>
            <a:r>
              <a:rPr lang="en-GB" sz="2000" dirty="0"/>
              <a:t>that serves as a one-stop-shop to </a:t>
            </a:r>
            <a:r>
              <a:rPr lang="en-GB" sz="2000" b="1" dirty="0"/>
              <a:t>enable research career development, knowledge sharing and networking</a:t>
            </a:r>
          </a:p>
          <a:p>
            <a:endParaRPr lang="en-GB" sz="1800" dirty="0"/>
          </a:p>
        </p:txBody>
      </p:sp>
      <p:sp>
        <p:nvSpPr>
          <p:cNvPr id="3" name="Title 2">
            <a:extLst>
              <a:ext uri="{FF2B5EF4-FFF2-40B4-BE49-F238E27FC236}">
                <a16:creationId xmlns:a16="http://schemas.microsoft.com/office/drawing/2014/main" id="{56896D40-C2BA-2B02-CA81-87A35A89DC20}"/>
              </a:ext>
            </a:extLst>
          </p:cNvPr>
          <p:cNvSpPr>
            <a:spLocks noGrp="1"/>
          </p:cNvSpPr>
          <p:nvPr>
            <p:ph type="title"/>
          </p:nvPr>
        </p:nvSpPr>
        <p:spPr/>
        <p:txBody>
          <a:bodyPr>
            <a:normAutofit/>
          </a:bodyPr>
          <a:lstStyle/>
          <a:p>
            <a:r>
              <a:rPr lang="en-GB" sz="2800" dirty="0">
                <a:solidFill>
                  <a:schemeClr val="tx2"/>
                </a:solidFill>
              </a:rPr>
              <a:t>Building a positive research culture:</a:t>
            </a:r>
            <a:r>
              <a:rPr lang="en-GB" sz="2800" dirty="0"/>
              <a:t> Five priority projects </a:t>
            </a:r>
          </a:p>
        </p:txBody>
      </p:sp>
      <p:sp>
        <p:nvSpPr>
          <p:cNvPr id="4" name="Text Placeholder 3">
            <a:extLst>
              <a:ext uri="{FF2B5EF4-FFF2-40B4-BE49-F238E27FC236}">
                <a16:creationId xmlns:a16="http://schemas.microsoft.com/office/drawing/2014/main" id="{54EA8880-9565-4C3A-71A8-2FDA4871F97E}"/>
              </a:ext>
            </a:extLst>
          </p:cNvPr>
          <p:cNvSpPr>
            <a:spLocks noGrp="1"/>
          </p:cNvSpPr>
          <p:nvPr>
            <p:ph type="body" sz="quarter" idx="17"/>
          </p:nvPr>
        </p:nvSpPr>
        <p:spPr/>
        <p:txBody>
          <a:bodyPr/>
          <a:lstStyle/>
          <a:p>
            <a:r>
              <a:rPr lang="en-GB" dirty="0"/>
              <a:t>Academic Board</a:t>
            </a:r>
          </a:p>
        </p:txBody>
      </p:sp>
      <p:sp>
        <p:nvSpPr>
          <p:cNvPr id="5" name="TextBox 4">
            <a:extLst>
              <a:ext uri="{FF2B5EF4-FFF2-40B4-BE49-F238E27FC236}">
                <a16:creationId xmlns:a16="http://schemas.microsoft.com/office/drawing/2014/main" id="{A2E5998E-7D29-F107-440C-3BC0DFC695C7}"/>
              </a:ext>
            </a:extLst>
          </p:cNvPr>
          <p:cNvSpPr txBox="1"/>
          <p:nvPr/>
        </p:nvSpPr>
        <p:spPr>
          <a:xfrm>
            <a:off x="7467599" y="1939610"/>
            <a:ext cx="4203700" cy="3960000"/>
          </a:xfrm>
          <a:prstGeom prst="rect">
            <a:avLst/>
          </a:prstGeom>
          <a:solidFill>
            <a:schemeClr val="tx1"/>
          </a:solidFill>
          <a:ln w="12700">
            <a:solidFill>
              <a:schemeClr val="tx2"/>
            </a:solidFill>
          </a:ln>
        </p:spPr>
        <p:txBody>
          <a:bodyPr wrap="square" rtlCol="0">
            <a:spAutoFit/>
          </a:bodyPr>
          <a:lstStyle/>
          <a:p>
            <a:endParaRPr lang="en-GB" dirty="0"/>
          </a:p>
        </p:txBody>
      </p:sp>
      <p:pic>
        <p:nvPicPr>
          <p:cNvPr id="6" name="Picture 8" descr="The Wellcome Trust Strategic Award DEFINE Grant - Research - Cardiff ...">
            <a:extLst>
              <a:ext uri="{FF2B5EF4-FFF2-40B4-BE49-F238E27FC236}">
                <a16:creationId xmlns:a16="http://schemas.microsoft.com/office/drawing/2014/main" id="{989B1477-5877-16CC-1605-A0558D1749AC}"/>
              </a:ext>
            </a:extLst>
          </p:cNvPr>
          <p:cNvPicPr>
            <a:picLocks noChangeAspect="1" noChangeArrowheads="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741541" y="2066692"/>
            <a:ext cx="1501745" cy="84486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4B99351-B837-A627-67AC-ED04B1F498AE}"/>
              </a:ext>
            </a:extLst>
          </p:cNvPr>
          <p:cNvSpPr txBox="1"/>
          <p:nvPr/>
        </p:nvSpPr>
        <p:spPr>
          <a:xfrm>
            <a:off x="7607300" y="3238500"/>
            <a:ext cx="3911600" cy="21852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err="1">
                <a:ln>
                  <a:noFill/>
                </a:ln>
                <a:solidFill>
                  <a:srgbClr val="002060"/>
                </a:solidFill>
                <a:effectLst/>
                <a:uLnTx/>
                <a:uFillTx/>
                <a:latin typeface="Derailed"/>
                <a:ea typeface="+mn-ea"/>
                <a:cs typeface="+mn-cs"/>
              </a:rPr>
              <a:t>Wellcome</a:t>
            </a:r>
            <a:r>
              <a:rPr kumimoji="0" lang="en-GB" sz="1800" b="1" i="0" u="none" strike="noStrike" kern="1200" cap="none" spc="0" normalizeH="0" baseline="0" noProof="0" dirty="0">
                <a:ln>
                  <a:noFill/>
                </a:ln>
                <a:solidFill>
                  <a:srgbClr val="002060"/>
                </a:solidFill>
                <a:effectLst/>
                <a:uLnTx/>
                <a:uFillTx/>
                <a:latin typeface="Derailed"/>
                <a:ea typeface="+mn-ea"/>
                <a:cs typeface="+mn-cs"/>
              </a:rPr>
              <a:t> Institutional Fund for</a:t>
            </a:r>
            <a:br>
              <a:rPr kumimoji="0" lang="en-GB" sz="1800" b="1" i="0" u="none" strike="noStrike" kern="1200" cap="none" spc="0" normalizeH="0" baseline="0" noProof="0" dirty="0">
                <a:ln>
                  <a:noFill/>
                </a:ln>
                <a:solidFill>
                  <a:srgbClr val="002060"/>
                </a:solidFill>
                <a:effectLst/>
                <a:uLnTx/>
                <a:uFillTx/>
                <a:latin typeface="Derailed"/>
                <a:ea typeface="+mn-ea"/>
                <a:cs typeface="+mn-cs"/>
              </a:rPr>
            </a:br>
            <a:r>
              <a:rPr kumimoji="0" lang="en-GB" sz="1800" b="1" i="0" u="none" strike="noStrike" kern="1200" cap="none" spc="0" normalizeH="0" baseline="0" noProof="0" dirty="0">
                <a:ln>
                  <a:noFill/>
                </a:ln>
                <a:solidFill>
                  <a:srgbClr val="002060"/>
                </a:solidFill>
                <a:effectLst/>
                <a:uLnTx/>
                <a:uFillTx/>
                <a:latin typeface="Derailed"/>
                <a:ea typeface="+mn-ea"/>
                <a:cs typeface="+mn-cs"/>
              </a:rPr>
              <a:t> Research Culture Project</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a:ln>
                  <a:noFill/>
                </a:ln>
                <a:solidFill>
                  <a:srgbClr val="051435"/>
                </a:solidFill>
                <a:effectLst/>
                <a:uLnTx/>
                <a:uFillTx/>
                <a:latin typeface="Derailed"/>
                <a:ea typeface="+mn-ea"/>
                <a:cs typeface="+mn-cs"/>
              </a:rPr>
              <a:t> </a:t>
            </a:r>
            <a:r>
              <a:rPr kumimoji="0" lang="en-GB" sz="1800" b="0" i="0" u="none" strike="noStrike" kern="1200" cap="none" spc="0" normalizeH="0" baseline="0" noProof="0" dirty="0">
                <a:ln>
                  <a:noFill/>
                </a:ln>
                <a:solidFill>
                  <a:srgbClr val="051435"/>
                </a:solidFill>
                <a:effectLst/>
                <a:uLnTx/>
                <a:uFillTx/>
                <a:latin typeface="Derailed"/>
                <a:ea typeface="+mn-ea"/>
                <a:cs typeface="+mn-cs"/>
              </a:rPr>
              <a:t>£1m award to build enhanced leadership capacity to enable psychologically safe and inclusive research environments</a:t>
            </a:r>
          </a:p>
          <a:p>
            <a:endParaRPr lang="en-GB" dirty="0"/>
          </a:p>
        </p:txBody>
      </p:sp>
      <p:pic>
        <p:nvPicPr>
          <p:cNvPr id="8" name="Picture 7">
            <a:extLst>
              <a:ext uri="{FF2B5EF4-FFF2-40B4-BE49-F238E27FC236}">
                <a16:creationId xmlns:a16="http://schemas.microsoft.com/office/drawing/2014/main" id="{273AC742-B517-5CE3-2415-A33665AAA44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197388" y="5385533"/>
            <a:ext cx="2321512" cy="365125"/>
          </a:xfrm>
          <a:prstGeom prst="rect">
            <a:avLst/>
          </a:prstGeom>
        </p:spPr>
      </p:pic>
    </p:spTree>
    <p:extLst>
      <p:ext uri="{BB962C8B-B14F-4D97-AF65-F5344CB8AC3E}">
        <p14:creationId xmlns:p14="http://schemas.microsoft.com/office/powerpoint/2010/main" val="3734060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62FDF-F75B-501E-87C7-D5474F2FDA4F}"/>
              </a:ext>
            </a:extLst>
          </p:cNvPr>
          <p:cNvSpPr>
            <a:spLocks noGrp="1"/>
          </p:cNvSpPr>
          <p:nvPr>
            <p:ph type="title"/>
          </p:nvPr>
        </p:nvSpPr>
        <p:spPr>
          <a:xfrm>
            <a:off x="520566" y="608586"/>
            <a:ext cx="10515600" cy="883658"/>
          </a:xfrm>
        </p:spPr>
        <p:txBody>
          <a:bodyPr>
            <a:normAutofit/>
          </a:bodyPr>
          <a:lstStyle/>
          <a:p>
            <a:r>
              <a:rPr lang="en-GB" sz="2400" b="1" dirty="0"/>
              <a:t>Education (1): Our Education Vision</a:t>
            </a:r>
            <a:endParaRPr lang="en-GB" sz="2400" dirty="0"/>
          </a:p>
        </p:txBody>
      </p:sp>
      <p:sp>
        <p:nvSpPr>
          <p:cNvPr id="4" name="Text Placeholder 3">
            <a:extLst>
              <a:ext uri="{FF2B5EF4-FFF2-40B4-BE49-F238E27FC236}">
                <a16:creationId xmlns:a16="http://schemas.microsoft.com/office/drawing/2014/main" id="{D72524D0-73B7-3780-82D0-D530AB1DD986}"/>
              </a:ext>
            </a:extLst>
          </p:cNvPr>
          <p:cNvSpPr>
            <a:spLocks noGrp="1"/>
          </p:cNvSpPr>
          <p:nvPr>
            <p:ph type="body" sz="quarter" idx="17"/>
          </p:nvPr>
        </p:nvSpPr>
        <p:spPr/>
        <p:txBody>
          <a:bodyPr>
            <a:normAutofit/>
          </a:bodyPr>
          <a:lstStyle/>
          <a:p>
            <a:r>
              <a:rPr lang="en-GB" sz="2400" dirty="0"/>
              <a:t>Academic Board</a:t>
            </a:r>
          </a:p>
        </p:txBody>
      </p:sp>
      <p:sp>
        <p:nvSpPr>
          <p:cNvPr id="5" name="Content Placeholder 4">
            <a:extLst>
              <a:ext uri="{FF2B5EF4-FFF2-40B4-BE49-F238E27FC236}">
                <a16:creationId xmlns:a16="http://schemas.microsoft.com/office/drawing/2014/main" id="{6B5B62D7-C235-8EA6-F881-715719669D00}"/>
              </a:ext>
            </a:extLst>
          </p:cNvPr>
          <p:cNvSpPr txBox="1">
            <a:spLocks noGrp="1"/>
          </p:cNvSpPr>
          <p:nvPr>
            <p:ph sz="quarter" idx="10"/>
          </p:nvPr>
        </p:nvSpPr>
        <p:spPr>
          <a:xfrm>
            <a:off x="431934" y="1179927"/>
            <a:ext cx="1107440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effectLst/>
                <a:uLnTx/>
                <a:uFillTx/>
                <a:latin typeface="Derailed"/>
                <a:ea typeface="+mn-ea"/>
                <a:cs typeface="+mn-cs"/>
              </a:rPr>
              <a:t>To be a global, future-facing provider of leading edge, inclusive and transformational higher education for our students.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Derailed ExtraBold"/>
              <a:ea typeface="+mn-ea"/>
              <a:cs typeface="+mn-cs"/>
            </a:endParaRPr>
          </a:p>
        </p:txBody>
      </p:sp>
      <p:pic>
        <p:nvPicPr>
          <p:cNvPr id="11" name="Picture 10">
            <a:extLst>
              <a:ext uri="{FF2B5EF4-FFF2-40B4-BE49-F238E27FC236}">
                <a16:creationId xmlns:a16="http://schemas.microsoft.com/office/drawing/2014/main" id="{926C88FD-D9FB-0DC7-F97D-73CF279E0D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7003" y="2198567"/>
            <a:ext cx="10189163" cy="3965463"/>
          </a:xfrm>
          <a:prstGeom prst="rect">
            <a:avLst/>
          </a:prstGeom>
        </p:spPr>
      </p:pic>
    </p:spTree>
    <p:extLst>
      <p:ext uri="{BB962C8B-B14F-4D97-AF65-F5344CB8AC3E}">
        <p14:creationId xmlns:p14="http://schemas.microsoft.com/office/powerpoint/2010/main" val="575284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62FDF-F75B-501E-87C7-D5474F2FDA4F}"/>
              </a:ext>
            </a:extLst>
          </p:cNvPr>
          <p:cNvSpPr>
            <a:spLocks noGrp="1"/>
          </p:cNvSpPr>
          <p:nvPr>
            <p:ph type="title"/>
          </p:nvPr>
        </p:nvSpPr>
        <p:spPr>
          <a:xfrm>
            <a:off x="520571" y="488788"/>
            <a:ext cx="10515600" cy="883658"/>
          </a:xfrm>
        </p:spPr>
        <p:txBody>
          <a:bodyPr>
            <a:normAutofit/>
          </a:bodyPr>
          <a:lstStyle/>
          <a:p>
            <a:r>
              <a:rPr lang="en-GB" sz="2400" b="1" dirty="0"/>
              <a:t>Education (2): Next Phase</a:t>
            </a:r>
            <a:r>
              <a:rPr lang="en-GB" sz="2400" dirty="0"/>
              <a:t> = </a:t>
            </a:r>
            <a:r>
              <a:rPr lang="en-GB" sz="2400" b="1" dirty="0"/>
              <a:t>Implementation</a:t>
            </a:r>
            <a:endParaRPr lang="en-GB" sz="2400" dirty="0"/>
          </a:p>
        </p:txBody>
      </p:sp>
      <p:sp>
        <p:nvSpPr>
          <p:cNvPr id="4" name="Text Placeholder 3">
            <a:extLst>
              <a:ext uri="{FF2B5EF4-FFF2-40B4-BE49-F238E27FC236}">
                <a16:creationId xmlns:a16="http://schemas.microsoft.com/office/drawing/2014/main" id="{D72524D0-73B7-3780-82D0-D530AB1DD986}"/>
              </a:ext>
            </a:extLst>
          </p:cNvPr>
          <p:cNvSpPr>
            <a:spLocks noGrp="1"/>
          </p:cNvSpPr>
          <p:nvPr>
            <p:ph type="body" sz="quarter" idx="17"/>
          </p:nvPr>
        </p:nvSpPr>
        <p:spPr/>
        <p:txBody>
          <a:bodyPr>
            <a:normAutofit/>
          </a:bodyPr>
          <a:lstStyle/>
          <a:p>
            <a:r>
              <a:rPr lang="en-GB" sz="2400" dirty="0"/>
              <a:t>Academic Board 2024</a:t>
            </a:r>
          </a:p>
        </p:txBody>
      </p:sp>
      <p:sp>
        <p:nvSpPr>
          <p:cNvPr id="3" name="Rectangle: Rounded Corners 2">
            <a:extLst>
              <a:ext uri="{FF2B5EF4-FFF2-40B4-BE49-F238E27FC236}">
                <a16:creationId xmlns:a16="http://schemas.microsoft.com/office/drawing/2014/main" id="{0B59D579-60B1-AA89-F4E3-6EC6D65191E0}"/>
              </a:ext>
            </a:extLst>
          </p:cNvPr>
          <p:cNvSpPr/>
          <p:nvPr/>
        </p:nvSpPr>
        <p:spPr>
          <a:xfrm>
            <a:off x="566154" y="1122059"/>
            <a:ext cx="5402980" cy="1105727"/>
          </a:xfrm>
          <a:prstGeom prst="roundRect">
            <a:avLst/>
          </a:prstGeom>
          <a:solidFill>
            <a:srgbClr val="0073BC"/>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Derailed"/>
                <a:ea typeface="+mn-ea"/>
                <a:cs typeface="+mn-cs"/>
              </a:rPr>
              <a:t>Leading Edge Curriculum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Derailed"/>
                <a:ea typeface="+mn-ea"/>
                <a:cs typeface="+mn-cs"/>
              </a:rPr>
              <a:t>Project Lead: </a:t>
            </a:r>
            <a:r>
              <a:rPr kumimoji="0" lang="en-GB" sz="1800" b="1" i="0" u="none" strike="noStrike" kern="1200" cap="none" spc="0" normalizeH="0" baseline="0" noProof="0" dirty="0">
                <a:ln>
                  <a:noFill/>
                </a:ln>
                <a:solidFill>
                  <a:prstClr val="white"/>
                </a:solidFill>
                <a:effectLst/>
                <a:uLnTx/>
                <a:uFillTx/>
                <a:latin typeface="Derailed"/>
                <a:ea typeface="+mn-ea"/>
                <a:cs typeface="+mn-cs"/>
              </a:rPr>
              <a:t>Sara Marsham</a:t>
            </a:r>
          </a:p>
        </p:txBody>
      </p:sp>
      <p:sp>
        <p:nvSpPr>
          <p:cNvPr id="6" name="Rectangle: Rounded Corners 5">
            <a:extLst>
              <a:ext uri="{FF2B5EF4-FFF2-40B4-BE49-F238E27FC236}">
                <a16:creationId xmlns:a16="http://schemas.microsoft.com/office/drawing/2014/main" id="{D5BF7402-0F4E-99C9-8B42-CEE8D00F6EF0}"/>
              </a:ext>
            </a:extLst>
          </p:cNvPr>
          <p:cNvSpPr/>
          <p:nvPr/>
        </p:nvSpPr>
        <p:spPr>
          <a:xfrm>
            <a:off x="6014717" y="1122059"/>
            <a:ext cx="5423648" cy="1105726"/>
          </a:xfrm>
          <a:prstGeom prst="roundRect">
            <a:avLst/>
          </a:prstGeom>
          <a:solidFill>
            <a:srgbClr val="00A39B"/>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Derailed"/>
                <a:ea typeface="+mn-ea"/>
                <a:cs typeface="+mn-cs"/>
              </a:rPr>
              <a:t>Student Launchpad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Derailed"/>
                <a:ea typeface="+mn-ea"/>
                <a:cs typeface="+mn-cs"/>
              </a:rPr>
              <a:t>Project Lead: </a:t>
            </a:r>
            <a:r>
              <a:rPr kumimoji="0" lang="en-GB" sz="1800" b="1" i="0" u="none" strike="noStrike" kern="1200" cap="none" spc="0" normalizeH="0" baseline="0" noProof="0" dirty="0">
                <a:ln>
                  <a:noFill/>
                </a:ln>
                <a:solidFill>
                  <a:prstClr val="white"/>
                </a:solidFill>
                <a:effectLst/>
                <a:uLnTx/>
                <a:uFillTx/>
                <a:latin typeface="Derailed"/>
                <a:ea typeface="+mn-ea"/>
                <a:cs typeface="+mn-cs"/>
              </a:rPr>
              <a:t>Sarah Graham</a:t>
            </a:r>
          </a:p>
        </p:txBody>
      </p:sp>
      <p:sp>
        <p:nvSpPr>
          <p:cNvPr id="7" name="Rectangle: Rounded Corners 6">
            <a:extLst>
              <a:ext uri="{FF2B5EF4-FFF2-40B4-BE49-F238E27FC236}">
                <a16:creationId xmlns:a16="http://schemas.microsoft.com/office/drawing/2014/main" id="{4E641280-D954-06AB-A165-74E8BF100211}"/>
              </a:ext>
            </a:extLst>
          </p:cNvPr>
          <p:cNvSpPr/>
          <p:nvPr/>
        </p:nvSpPr>
        <p:spPr>
          <a:xfrm>
            <a:off x="588219" y="2317272"/>
            <a:ext cx="10931860" cy="2799090"/>
          </a:xfrm>
          <a:prstGeom prst="roundRect">
            <a:avLst/>
          </a:prstGeom>
          <a:solidFill>
            <a:srgbClr val="FDC82F"/>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003A65"/>
              </a:solidFill>
              <a:effectLst/>
              <a:uLnTx/>
              <a:uFillTx/>
              <a:latin typeface="Deraile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003A65"/>
              </a:solidFill>
              <a:effectLst/>
              <a:uLnTx/>
              <a:uFillTx/>
              <a:latin typeface="Deraile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3A65"/>
                </a:solidFill>
                <a:effectLst/>
                <a:uLnTx/>
                <a:uFillTx/>
                <a:latin typeface="Derailed"/>
                <a:ea typeface="+mn-ea"/>
                <a:cs typeface="+mn-cs"/>
              </a:rPr>
              <a:t>Next Steps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003A65"/>
              </a:solidFill>
              <a:effectLst/>
              <a:uLnTx/>
              <a:uFillTx/>
              <a:latin typeface="Deraile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3A65"/>
                </a:solidFill>
                <a:effectLst/>
                <a:uLnTx/>
                <a:uFillTx/>
                <a:latin typeface="Derailed"/>
                <a:ea typeface="Calibri" panose="020F0502020204030204" pitchFamily="34" charset="0"/>
                <a:cs typeface="Arial" panose="020B0604020202020204" pitchFamily="34" charset="0"/>
              </a:rPr>
              <a:t>Inaugural Education Strategy Programme 2</a:t>
            </a:r>
            <a:r>
              <a:rPr kumimoji="0" lang="en-GB" sz="1600" b="1" i="0" u="none" strike="noStrike" kern="1200" cap="none" spc="0" normalizeH="0" baseline="30000" noProof="0" dirty="0">
                <a:ln>
                  <a:noFill/>
                </a:ln>
                <a:solidFill>
                  <a:srgbClr val="003A65"/>
                </a:solidFill>
                <a:effectLst/>
                <a:uLnTx/>
                <a:uFillTx/>
                <a:latin typeface="Derailed"/>
                <a:ea typeface="Calibri" panose="020F0502020204030204" pitchFamily="34" charset="0"/>
                <a:cs typeface="Arial" panose="020B0604020202020204" pitchFamily="34" charset="0"/>
              </a:rPr>
              <a:t>nd</a:t>
            </a:r>
            <a:r>
              <a:rPr kumimoji="0" lang="en-GB" sz="1600" b="1" i="0" u="none" strike="noStrike" kern="1200" cap="none" spc="0" normalizeH="0" baseline="0" noProof="0" dirty="0">
                <a:ln>
                  <a:noFill/>
                </a:ln>
                <a:solidFill>
                  <a:srgbClr val="003A65"/>
                </a:solidFill>
                <a:effectLst/>
                <a:uLnTx/>
                <a:uFillTx/>
                <a:latin typeface="Derailed"/>
                <a:ea typeface="Calibri" panose="020F0502020204030204" pitchFamily="34" charset="0"/>
                <a:cs typeface="Arial" panose="020B0604020202020204" pitchFamily="34" charset="0"/>
              </a:rPr>
              <a:t> May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3A65"/>
                </a:solidFill>
                <a:effectLst/>
                <a:uLnTx/>
                <a:uFillTx/>
                <a:latin typeface="Derailed"/>
                <a:ea typeface="Calibri" panose="020F0502020204030204" pitchFamily="34" charset="0"/>
                <a:cs typeface="Arial" panose="020B0604020202020204" pitchFamily="34" charset="0"/>
              </a:rPr>
              <a:t>Confirm project teams, who will:</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600" b="0" i="0" u="none" strike="noStrike" kern="1200" cap="none" spc="0" normalizeH="0" baseline="0" noProof="0" dirty="0">
                <a:ln>
                  <a:noFill/>
                </a:ln>
                <a:solidFill>
                  <a:srgbClr val="003A65"/>
                </a:solidFill>
                <a:effectLst/>
                <a:uLnTx/>
                <a:uFillTx/>
                <a:latin typeface="Derailed"/>
                <a:ea typeface="Calibri" panose="020F0502020204030204" pitchFamily="34" charset="0"/>
                <a:cs typeface="Arial" panose="020B0604020202020204" pitchFamily="34" charset="0"/>
              </a:rPr>
              <a:t>Undertake </a:t>
            </a:r>
            <a:r>
              <a:rPr kumimoji="0" lang="en-GB" sz="1600" b="1" i="0" u="none" strike="noStrike" kern="1200" cap="none" spc="0" normalizeH="0" baseline="0" noProof="0" dirty="0">
                <a:ln>
                  <a:noFill/>
                </a:ln>
                <a:solidFill>
                  <a:srgbClr val="003A65"/>
                </a:solidFill>
                <a:effectLst/>
                <a:uLnTx/>
                <a:uFillTx/>
                <a:latin typeface="Derailed"/>
                <a:ea typeface="Calibri" panose="020F0502020204030204" pitchFamily="34" charset="0"/>
                <a:cs typeface="Arial" panose="020B0604020202020204" pitchFamily="34" charset="0"/>
              </a:rPr>
              <a:t>horizon scanning </a:t>
            </a:r>
            <a:r>
              <a:rPr kumimoji="0" lang="en-GB" sz="1600" b="0" i="0" u="none" strike="noStrike" kern="1200" cap="none" spc="0" normalizeH="0" baseline="0" noProof="0" dirty="0">
                <a:ln>
                  <a:noFill/>
                </a:ln>
                <a:solidFill>
                  <a:srgbClr val="003A65"/>
                </a:solidFill>
                <a:effectLst/>
                <a:uLnTx/>
                <a:uFillTx/>
                <a:latin typeface="Derailed"/>
                <a:ea typeface="Calibri" panose="020F0502020204030204" pitchFamily="34" charset="0"/>
                <a:cs typeface="Arial" panose="020B0604020202020204" pitchFamily="34" charset="0"/>
              </a:rPr>
              <a:t>to capture ideas and good practice.</a:t>
            </a:r>
            <a:endParaRPr kumimoji="0" lang="en-GB" sz="1600" b="0" i="0" u="none" strike="noStrike" kern="1200" cap="none" spc="0" normalizeH="0" baseline="0" noProof="0" dirty="0">
              <a:ln>
                <a:noFill/>
              </a:ln>
              <a:solidFill>
                <a:srgbClr val="003A65"/>
              </a:solidFill>
              <a:effectLst/>
              <a:uLnTx/>
              <a:uFillTx/>
              <a:latin typeface="Derailed"/>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600" b="1" i="0" u="none" strike="noStrike" kern="1200" cap="none" spc="0" normalizeH="0" baseline="0" noProof="0" dirty="0">
                <a:ln>
                  <a:noFill/>
                </a:ln>
                <a:solidFill>
                  <a:srgbClr val="003A65"/>
                </a:solidFill>
                <a:effectLst/>
                <a:uLnTx/>
                <a:uFillTx/>
                <a:latin typeface="Derailed"/>
                <a:ea typeface="Calibri" panose="020F0502020204030204" pitchFamily="34" charset="0"/>
                <a:cs typeface="Arial" panose="020B0604020202020204" pitchFamily="34" charset="0"/>
              </a:rPr>
              <a:t>Engage with a wide range of stakeholders </a:t>
            </a:r>
            <a:r>
              <a:rPr kumimoji="0" lang="en-GB" sz="1600" b="0" i="0" u="none" strike="noStrike" kern="1200" cap="none" spc="0" normalizeH="0" baseline="0" noProof="0" dirty="0">
                <a:ln>
                  <a:noFill/>
                </a:ln>
                <a:solidFill>
                  <a:srgbClr val="003A65"/>
                </a:solidFill>
                <a:effectLst/>
                <a:uLnTx/>
                <a:uFillTx/>
                <a:latin typeface="Derailed"/>
                <a:ea typeface="Calibri" panose="020F0502020204030204" pitchFamily="34" charset="0"/>
                <a:cs typeface="Arial" panose="020B0604020202020204" pitchFamily="34" charset="0"/>
              </a:rPr>
              <a:t>internally and externally.</a:t>
            </a:r>
            <a:endParaRPr kumimoji="0" lang="en-GB" sz="1600" b="0" i="0" u="none" strike="noStrike" kern="1200" cap="none" spc="0" normalizeH="0" baseline="0" noProof="0" dirty="0">
              <a:ln>
                <a:noFill/>
              </a:ln>
              <a:solidFill>
                <a:srgbClr val="003A65"/>
              </a:solidFill>
              <a:effectLst/>
              <a:uLnTx/>
              <a:uFillTx/>
              <a:latin typeface="Derailed"/>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600" b="0" i="0" u="none" strike="noStrike" kern="1200" cap="none" spc="0" normalizeH="0" baseline="0" noProof="0" dirty="0">
                <a:ln>
                  <a:noFill/>
                </a:ln>
                <a:solidFill>
                  <a:srgbClr val="003A65"/>
                </a:solidFill>
                <a:effectLst/>
                <a:uLnTx/>
                <a:uFillTx/>
                <a:latin typeface="Derailed"/>
                <a:ea typeface="Calibri" panose="020F0502020204030204" pitchFamily="34" charset="0"/>
                <a:cs typeface="Arial" panose="020B0604020202020204" pitchFamily="34" charset="0"/>
              </a:rPr>
              <a:t>Build upon and capture </a:t>
            </a:r>
            <a:r>
              <a:rPr kumimoji="0" lang="en-GB" sz="1600" b="1" i="0" u="none" strike="noStrike" kern="1200" cap="none" spc="0" normalizeH="0" baseline="0" noProof="0" dirty="0">
                <a:ln>
                  <a:noFill/>
                </a:ln>
                <a:solidFill>
                  <a:srgbClr val="003A65"/>
                </a:solidFill>
                <a:effectLst/>
                <a:uLnTx/>
                <a:uFillTx/>
                <a:latin typeface="Derailed"/>
                <a:ea typeface="Calibri" panose="020F0502020204030204" pitchFamily="34" charset="0"/>
                <a:cs typeface="Arial" panose="020B0604020202020204" pitchFamily="34" charset="0"/>
              </a:rPr>
              <a:t>benchmarking and an evidence base </a:t>
            </a:r>
            <a:r>
              <a:rPr kumimoji="0" lang="en-GB" sz="1600" b="0" i="0" u="none" strike="noStrike" kern="1200" cap="none" spc="0" normalizeH="0" baseline="0" noProof="0" dirty="0">
                <a:ln>
                  <a:noFill/>
                </a:ln>
                <a:solidFill>
                  <a:srgbClr val="003A65"/>
                </a:solidFill>
                <a:effectLst/>
                <a:uLnTx/>
                <a:uFillTx/>
                <a:latin typeface="Derailed"/>
                <a:ea typeface="Calibri" panose="020F0502020204030204" pitchFamily="34" charset="0"/>
                <a:cs typeface="Arial" panose="020B0604020202020204" pitchFamily="34" charset="0"/>
              </a:rPr>
              <a:t>for why things need to change. </a:t>
            </a:r>
            <a:endParaRPr kumimoji="0" lang="en-GB" sz="1600" b="0" i="0" u="none" strike="noStrike" kern="1200" cap="none" spc="0" normalizeH="0" baseline="0" noProof="0" dirty="0">
              <a:ln>
                <a:noFill/>
              </a:ln>
              <a:solidFill>
                <a:srgbClr val="003A65"/>
              </a:solidFill>
              <a:effectLst/>
              <a:uLnTx/>
              <a:uFillTx/>
              <a:latin typeface="Derailed"/>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600" b="0" i="0" u="none" strike="noStrike" kern="1200" cap="none" spc="0" normalizeH="0" baseline="0" noProof="0" dirty="0">
                <a:ln>
                  <a:noFill/>
                </a:ln>
                <a:solidFill>
                  <a:srgbClr val="003A65"/>
                </a:solidFill>
                <a:effectLst/>
                <a:uLnTx/>
                <a:uFillTx/>
                <a:latin typeface="Derailed"/>
                <a:ea typeface="Calibri" panose="020F0502020204030204" pitchFamily="34" charset="0"/>
                <a:cs typeface="Arial" panose="020B0604020202020204" pitchFamily="34" charset="0"/>
              </a:rPr>
              <a:t>Ensure </a:t>
            </a:r>
            <a:r>
              <a:rPr kumimoji="0" lang="en-GB" sz="1600" b="1" i="0" u="none" strike="noStrike" kern="1200" cap="none" spc="0" normalizeH="0" baseline="0" noProof="0" dirty="0">
                <a:ln>
                  <a:noFill/>
                </a:ln>
                <a:solidFill>
                  <a:srgbClr val="003A65"/>
                </a:solidFill>
                <a:effectLst/>
                <a:uLnTx/>
                <a:uFillTx/>
                <a:latin typeface="Derailed"/>
                <a:ea typeface="Calibri" panose="020F0502020204030204" pitchFamily="34" charset="0"/>
                <a:cs typeface="Arial" panose="020B0604020202020204" pitchFamily="34" charset="0"/>
              </a:rPr>
              <a:t>regular communication </a:t>
            </a:r>
            <a:r>
              <a:rPr kumimoji="0" lang="en-GB" sz="1600" b="0" i="0" u="none" strike="noStrike" kern="1200" cap="none" spc="0" normalizeH="0" baseline="0" noProof="0" dirty="0">
                <a:ln>
                  <a:noFill/>
                </a:ln>
                <a:solidFill>
                  <a:srgbClr val="003A65"/>
                </a:solidFill>
                <a:effectLst/>
                <a:uLnTx/>
                <a:uFillTx/>
                <a:latin typeface="Derailed"/>
                <a:ea typeface="Calibri" panose="020F0502020204030204" pitchFamily="34" charset="0"/>
                <a:cs typeface="Arial" panose="020B0604020202020204" pitchFamily="34" charset="0"/>
              </a:rPr>
              <a:t>with the wider University.</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600" b="0" i="0" u="none" strike="noStrike" kern="1200" cap="none" spc="0" normalizeH="0" baseline="0" noProof="0" dirty="0">
                <a:ln>
                  <a:noFill/>
                </a:ln>
                <a:solidFill>
                  <a:srgbClr val="003A65"/>
                </a:solidFill>
                <a:effectLst/>
                <a:uLnTx/>
                <a:uFillTx/>
                <a:latin typeface="Derailed"/>
                <a:ea typeface="Calibri" panose="020F0502020204030204" pitchFamily="34" charset="0"/>
                <a:cs typeface="Arial" panose="020B0604020202020204" pitchFamily="34" charset="0"/>
              </a:rPr>
              <a:t>Provide </a:t>
            </a:r>
            <a:r>
              <a:rPr kumimoji="0" lang="en-GB" sz="1600" b="1" i="0" u="none" strike="noStrike" kern="1200" cap="none" spc="0" normalizeH="0" baseline="0" noProof="0" dirty="0">
                <a:ln>
                  <a:noFill/>
                </a:ln>
                <a:solidFill>
                  <a:srgbClr val="003A65"/>
                </a:solidFill>
                <a:effectLst/>
                <a:uLnTx/>
                <a:uFillTx/>
                <a:latin typeface="Derailed"/>
                <a:ea typeface="Calibri" panose="020F0502020204030204" pitchFamily="34" charset="0"/>
                <a:cs typeface="Arial" panose="020B0604020202020204" pitchFamily="34" charset="0"/>
              </a:rPr>
              <a:t>recommendations for future-state</a:t>
            </a:r>
            <a:r>
              <a:rPr kumimoji="0" lang="en-GB" sz="1600" b="0" i="0" u="none" strike="noStrike" kern="1200" cap="none" spc="0" normalizeH="0" baseline="0" noProof="0" dirty="0">
                <a:ln>
                  <a:noFill/>
                </a:ln>
                <a:solidFill>
                  <a:srgbClr val="003A65"/>
                </a:solidFill>
                <a:effectLst/>
                <a:uLnTx/>
                <a:uFillTx/>
                <a:latin typeface="Derailed"/>
                <a:ea typeface="Calibri" panose="020F0502020204030204" pitchFamily="34" charset="0"/>
                <a:cs typeface="Arial" panose="020B0604020202020204" pitchFamily="34" charset="0"/>
              </a:rPr>
              <a:t>.</a:t>
            </a:r>
            <a:endParaRPr kumimoji="0" lang="en-GB" sz="1600" b="0" i="0" u="none" strike="noStrike" kern="1200" cap="none" spc="0" normalizeH="0" baseline="0" noProof="0" dirty="0">
              <a:ln>
                <a:noFill/>
              </a:ln>
              <a:solidFill>
                <a:srgbClr val="003A65"/>
              </a:solidFill>
              <a:effectLst/>
              <a:uLnTx/>
              <a:uFillTx/>
              <a:latin typeface="Derailed"/>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600" b="0" i="0" u="none" strike="noStrike" kern="1200" cap="none" spc="0" normalizeH="0" baseline="0" noProof="0" dirty="0">
                <a:ln>
                  <a:noFill/>
                </a:ln>
                <a:solidFill>
                  <a:srgbClr val="003A65"/>
                </a:solidFill>
                <a:effectLst/>
                <a:uLnTx/>
                <a:uFillTx/>
                <a:latin typeface="Derailed"/>
                <a:ea typeface="Calibri" panose="020F0502020204030204" pitchFamily="34" charset="0"/>
                <a:cs typeface="Arial" panose="020B0604020202020204" pitchFamily="34" charset="0"/>
              </a:rPr>
              <a:t>Provide project updates to the Education Strategy Programme Board.</a:t>
            </a:r>
            <a:endParaRPr kumimoji="0" lang="en-GB" sz="1600" b="0" i="0" u="none" strike="noStrike" kern="1200" cap="none" spc="0" normalizeH="0" baseline="0" noProof="0" dirty="0">
              <a:ln>
                <a:noFill/>
              </a:ln>
              <a:solidFill>
                <a:srgbClr val="003A65"/>
              </a:solidFill>
              <a:effectLst/>
              <a:uLnTx/>
              <a:uFillTx/>
              <a:latin typeface="Derailed"/>
              <a:ea typeface="Times New Roman" panose="020206030504050203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003A65"/>
              </a:solidFill>
              <a:effectLst/>
              <a:uLnTx/>
              <a:uFillTx/>
              <a:latin typeface="Deraile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003A65"/>
              </a:solidFill>
              <a:effectLst/>
              <a:uLnTx/>
              <a:uFillTx/>
              <a:latin typeface="Deraile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003A65"/>
              </a:solidFill>
              <a:effectLst/>
              <a:uLnTx/>
              <a:uFillTx/>
              <a:latin typeface="Derailed"/>
              <a:ea typeface="+mn-ea"/>
              <a:cs typeface="+mn-cs"/>
            </a:endParaRPr>
          </a:p>
        </p:txBody>
      </p:sp>
      <p:sp>
        <p:nvSpPr>
          <p:cNvPr id="8" name="Rectangle: Rounded Corners 7">
            <a:extLst>
              <a:ext uri="{FF2B5EF4-FFF2-40B4-BE49-F238E27FC236}">
                <a16:creationId xmlns:a16="http://schemas.microsoft.com/office/drawing/2014/main" id="{CCB6453D-E2C5-A233-CA6F-5DF55AFEFADA}"/>
              </a:ext>
            </a:extLst>
          </p:cNvPr>
          <p:cNvSpPr/>
          <p:nvPr/>
        </p:nvSpPr>
        <p:spPr>
          <a:xfrm>
            <a:off x="574474" y="5142953"/>
            <a:ext cx="10959350" cy="918235"/>
          </a:xfrm>
          <a:prstGeom prst="roundRect">
            <a:avLst/>
          </a:prstGeom>
          <a:solidFill>
            <a:srgbClr val="DA1A35"/>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Derailed"/>
                <a:ea typeface="+mn-ea"/>
                <a:cs typeface="+mn-cs"/>
              </a:rPr>
              <a:t>ANNOUNCEMENT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Derailed"/>
                <a:ea typeface="+mn-ea"/>
                <a:cs typeface="+mn-cs"/>
              </a:rPr>
              <a:t>An upcoming announcement will invite expressions of interest from individuals who wish to participate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Derailed"/>
              <a:ea typeface="+mn-ea"/>
              <a:cs typeface="+mn-cs"/>
            </a:endParaRPr>
          </a:p>
        </p:txBody>
      </p:sp>
    </p:spTree>
    <p:extLst>
      <p:ext uri="{BB962C8B-B14F-4D97-AF65-F5344CB8AC3E}">
        <p14:creationId xmlns:p14="http://schemas.microsoft.com/office/powerpoint/2010/main" val="4037105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AA6B07-EA7E-5190-D45B-125F18925D93}"/>
              </a:ext>
            </a:extLst>
          </p:cNvPr>
          <p:cNvSpPr>
            <a:spLocks noGrp="1"/>
          </p:cNvSpPr>
          <p:nvPr>
            <p:ph sz="quarter" idx="10"/>
          </p:nvPr>
        </p:nvSpPr>
        <p:spPr>
          <a:xfrm>
            <a:off x="520700" y="1857374"/>
            <a:ext cx="7575085" cy="4193595"/>
          </a:xfrm>
        </p:spPr>
        <p:txBody>
          <a:bodyPr>
            <a:normAutofit/>
          </a:bodyPr>
          <a:lstStyle/>
          <a:p>
            <a:pPr marL="342900" lvl="0" indent="-342900">
              <a:buFont typeface="Arial" panose="020B0604020202020204" pitchFamily="34" charset="0"/>
              <a:buChar char="•"/>
            </a:pPr>
            <a:r>
              <a:rPr lang="en-GB" sz="2200" dirty="0">
                <a:effectLst/>
                <a:ea typeface="Times New Roman" panose="02020603050405020304" pitchFamily="18" charset="0"/>
              </a:rPr>
              <a:t>Over 2,000 young people have been supported through our Into University programme in the east end of Newcastle. </a:t>
            </a:r>
            <a:endParaRPr lang="en-GB" sz="2200" dirty="0">
              <a:effectLst/>
              <a:ea typeface="Calibri" panose="020F0502020204030204" pitchFamily="34" charset="0"/>
            </a:endParaRPr>
          </a:p>
          <a:p>
            <a:pPr marL="342900" lvl="0" indent="-342900">
              <a:buFont typeface="Arial" panose="020B0604020202020204" pitchFamily="34" charset="0"/>
              <a:buChar char="•"/>
            </a:pPr>
            <a:r>
              <a:rPr lang="en-GB" sz="2200" dirty="0">
                <a:effectLst/>
                <a:ea typeface="Times New Roman" panose="02020603050405020304" pitchFamily="18" charset="0"/>
              </a:rPr>
              <a:t>Funding secured through Research England Higher Education Museums and Galleries Fund with Tyne and Wear Archives &amp; Museums to support work with external researchers and communities. </a:t>
            </a:r>
          </a:p>
          <a:p>
            <a:pPr marL="342900" lvl="0" indent="-342900">
              <a:buFont typeface="Arial" panose="020B0604020202020204" pitchFamily="34" charset="0"/>
              <a:buChar char="•"/>
            </a:pPr>
            <a:r>
              <a:rPr lang="en-GB" sz="2200" dirty="0">
                <a:effectLst/>
                <a:ea typeface="Times New Roman" panose="02020603050405020304" pitchFamily="18" charset="0"/>
              </a:rPr>
              <a:t>2024 Engagement and Place Awards and launch of the third People, Planet and Prosperity report</a:t>
            </a:r>
          </a:p>
          <a:p>
            <a:endParaRPr lang="en-GB" dirty="0"/>
          </a:p>
        </p:txBody>
      </p:sp>
      <p:sp>
        <p:nvSpPr>
          <p:cNvPr id="4" name="Text Placeholder 3">
            <a:extLst>
              <a:ext uri="{FF2B5EF4-FFF2-40B4-BE49-F238E27FC236}">
                <a16:creationId xmlns:a16="http://schemas.microsoft.com/office/drawing/2014/main" id="{F543DB53-2E57-91BC-CDD8-69EE8F5A3BCC}"/>
              </a:ext>
            </a:extLst>
          </p:cNvPr>
          <p:cNvSpPr>
            <a:spLocks noGrp="1"/>
          </p:cNvSpPr>
          <p:nvPr>
            <p:ph type="body" sz="quarter" idx="17"/>
          </p:nvPr>
        </p:nvSpPr>
        <p:spPr/>
        <p:txBody>
          <a:bodyPr>
            <a:normAutofit/>
          </a:bodyPr>
          <a:lstStyle/>
          <a:p>
            <a:r>
              <a:rPr lang="en-GB" sz="2400" dirty="0"/>
              <a:t>Academic Board</a:t>
            </a:r>
          </a:p>
        </p:txBody>
      </p:sp>
      <p:sp>
        <p:nvSpPr>
          <p:cNvPr id="5" name="Title 4">
            <a:extLst>
              <a:ext uri="{FF2B5EF4-FFF2-40B4-BE49-F238E27FC236}">
                <a16:creationId xmlns:a16="http://schemas.microsoft.com/office/drawing/2014/main" id="{33ECAE92-C67B-8F4E-6CB9-854D2F169891}"/>
              </a:ext>
            </a:extLst>
          </p:cNvPr>
          <p:cNvSpPr>
            <a:spLocks noGrp="1"/>
          </p:cNvSpPr>
          <p:nvPr>
            <p:ph type="title"/>
          </p:nvPr>
        </p:nvSpPr>
        <p:spPr/>
        <p:txBody>
          <a:bodyPr>
            <a:normAutofit/>
          </a:bodyPr>
          <a:lstStyle/>
          <a:p>
            <a:r>
              <a:rPr lang="en-GB" sz="2400" dirty="0"/>
              <a:t>Engagement and Place</a:t>
            </a:r>
          </a:p>
        </p:txBody>
      </p:sp>
      <p:pic>
        <p:nvPicPr>
          <p:cNvPr id="12" name="Picture 11">
            <a:extLst>
              <a:ext uri="{FF2B5EF4-FFF2-40B4-BE49-F238E27FC236}">
                <a16:creationId xmlns:a16="http://schemas.microsoft.com/office/drawing/2014/main" id="{3B8B397C-DF0C-1ECF-B716-A334E26064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847618">
            <a:off x="8898688" y="1149883"/>
            <a:ext cx="2514729" cy="3492679"/>
          </a:xfrm>
          <a:prstGeom prst="rect">
            <a:avLst/>
          </a:prstGeom>
          <a:ln>
            <a:solidFill>
              <a:schemeClr val="tx2"/>
            </a:solidFill>
          </a:ln>
        </p:spPr>
      </p:pic>
      <p:pic>
        <p:nvPicPr>
          <p:cNvPr id="8" name="Picture 2" descr="Engagement and Place Awards: another ...">
            <a:extLst>
              <a:ext uri="{FF2B5EF4-FFF2-40B4-BE49-F238E27FC236}">
                <a16:creationId xmlns:a16="http://schemas.microsoft.com/office/drawing/2014/main" id="{142EE6F1-4630-A0B3-6F85-7EBBC60A5A4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88660" y="4598917"/>
            <a:ext cx="2803984" cy="1401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025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AA6B07-EA7E-5190-D45B-125F18925D93}"/>
              </a:ext>
            </a:extLst>
          </p:cNvPr>
          <p:cNvSpPr>
            <a:spLocks noGrp="1"/>
          </p:cNvSpPr>
          <p:nvPr>
            <p:ph sz="quarter" idx="10"/>
          </p:nvPr>
        </p:nvSpPr>
        <p:spPr>
          <a:xfrm>
            <a:off x="520700" y="1857374"/>
            <a:ext cx="7522919" cy="4193595"/>
          </a:xfrm>
        </p:spPr>
        <p:txBody>
          <a:bodyPr>
            <a:normAutofit/>
          </a:bodyPr>
          <a:lstStyle/>
          <a:p>
            <a:pPr marL="0" indent="0">
              <a:buNone/>
            </a:pPr>
            <a:r>
              <a:rPr lang="en-GB" sz="2400" b="1" dirty="0">
                <a:ea typeface="Calibri" panose="020F0502020204030204" pitchFamily="34" charset="0"/>
              </a:rPr>
              <a:t>S</a:t>
            </a:r>
            <a:r>
              <a:rPr lang="en-GB" sz="2400" b="1" dirty="0">
                <a:effectLst/>
                <a:ea typeface="Calibri" panose="020F0502020204030204" pitchFamily="34" charset="0"/>
              </a:rPr>
              <a:t>ome things to look forward to:</a:t>
            </a:r>
          </a:p>
          <a:p>
            <a:pPr marL="0" indent="0">
              <a:buNone/>
            </a:pPr>
            <a:endParaRPr lang="en-GB" sz="2400" b="1" dirty="0">
              <a:effectLst/>
              <a:ea typeface="Calibri" panose="020F0502020204030204" pitchFamily="34" charset="0"/>
            </a:endParaRPr>
          </a:p>
          <a:p>
            <a:r>
              <a:rPr lang="en-GB" sz="2400" dirty="0">
                <a:effectLst/>
                <a:ea typeface="Times New Roman" panose="02020603050405020304" pitchFamily="18" charset="0"/>
              </a:rPr>
              <a:t>NU Discover – our first public engagement festival which will take place on 8 June </a:t>
            </a:r>
            <a:r>
              <a:rPr lang="en-GB" sz="2400" u="sng" dirty="0">
                <a:solidFill>
                  <a:srgbClr val="0563C1"/>
                </a:solidFill>
                <a:effectLst/>
                <a:ea typeface="Times New Roman" panose="02020603050405020304" pitchFamily="18" charset="0"/>
                <a:hlinkClick r:id="rId3"/>
              </a:rPr>
              <a:t>https://www.ncl.ac.uk/</a:t>
            </a:r>
            <a:r>
              <a:rPr lang="en-GB" sz="2400" u="sng">
                <a:solidFill>
                  <a:srgbClr val="0563C1"/>
                </a:solidFill>
                <a:effectLst/>
                <a:ea typeface="Times New Roman" panose="02020603050405020304" pitchFamily="18" charset="0"/>
                <a:hlinkClick r:id="rId3"/>
              </a:rPr>
              <a:t>discover-fest/</a:t>
            </a:r>
            <a:endParaRPr lang="en-GB" sz="2400" u="sng">
              <a:solidFill>
                <a:srgbClr val="0563C1"/>
              </a:solidFill>
              <a:effectLst/>
              <a:ea typeface="Times New Roman" panose="02020603050405020304" pitchFamily="18" charset="0"/>
            </a:endParaRPr>
          </a:p>
          <a:p>
            <a:endParaRPr lang="en-GB" sz="2400" b="1" u="sng" dirty="0">
              <a:solidFill>
                <a:srgbClr val="0563C1"/>
              </a:solidFill>
              <a:ea typeface="Times New Roman" panose="02020603050405020304" pitchFamily="18" charset="0"/>
            </a:endParaRPr>
          </a:p>
          <a:p>
            <a:r>
              <a:rPr lang="en-GB" sz="2400" dirty="0">
                <a:effectLst/>
                <a:ea typeface="Times New Roman" panose="02020603050405020304" pitchFamily="18" charset="0"/>
              </a:rPr>
              <a:t>Insights North East annual conference – keynote Fiona Hill , 24 June.</a:t>
            </a:r>
            <a:endParaRPr lang="en-GB" sz="2400" dirty="0">
              <a:effectLst/>
              <a:ea typeface="Calibri" panose="020F0502020204030204" pitchFamily="34" charset="0"/>
            </a:endParaRPr>
          </a:p>
          <a:p>
            <a:endParaRPr lang="en-GB" dirty="0"/>
          </a:p>
        </p:txBody>
      </p:sp>
      <p:sp>
        <p:nvSpPr>
          <p:cNvPr id="4" name="Text Placeholder 3">
            <a:extLst>
              <a:ext uri="{FF2B5EF4-FFF2-40B4-BE49-F238E27FC236}">
                <a16:creationId xmlns:a16="http://schemas.microsoft.com/office/drawing/2014/main" id="{F543DB53-2E57-91BC-CDD8-69EE8F5A3BCC}"/>
              </a:ext>
            </a:extLst>
          </p:cNvPr>
          <p:cNvSpPr>
            <a:spLocks noGrp="1"/>
          </p:cNvSpPr>
          <p:nvPr>
            <p:ph type="body" sz="quarter" idx="17"/>
          </p:nvPr>
        </p:nvSpPr>
        <p:spPr/>
        <p:txBody>
          <a:bodyPr>
            <a:normAutofit/>
          </a:bodyPr>
          <a:lstStyle/>
          <a:p>
            <a:r>
              <a:rPr lang="en-GB" sz="2400" dirty="0"/>
              <a:t>Academic Board</a:t>
            </a:r>
          </a:p>
        </p:txBody>
      </p:sp>
      <p:sp>
        <p:nvSpPr>
          <p:cNvPr id="5" name="Title 4">
            <a:extLst>
              <a:ext uri="{FF2B5EF4-FFF2-40B4-BE49-F238E27FC236}">
                <a16:creationId xmlns:a16="http://schemas.microsoft.com/office/drawing/2014/main" id="{33ECAE92-C67B-8F4E-6CB9-854D2F169891}"/>
              </a:ext>
            </a:extLst>
          </p:cNvPr>
          <p:cNvSpPr>
            <a:spLocks noGrp="1"/>
          </p:cNvSpPr>
          <p:nvPr>
            <p:ph type="title"/>
          </p:nvPr>
        </p:nvSpPr>
        <p:spPr/>
        <p:txBody>
          <a:bodyPr>
            <a:normAutofit/>
          </a:bodyPr>
          <a:lstStyle/>
          <a:p>
            <a:r>
              <a:rPr lang="en-GB" sz="2400" dirty="0"/>
              <a:t>Engagement and Place</a:t>
            </a:r>
          </a:p>
        </p:txBody>
      </p:sp>
      <p:pic>
        <p:nvPicPr>
          <p:cNvPr id="8" name="Picture 7">
            <a:extLst>
              <a:ext uri="{FF2B5EF4-FFF2-40B4-BE49-F238E27FC236}">
                <a16:creationId xmlns:a16="http://schemas.microsoft.com/office/drawing/2014/main" id="{415C2ACE-C74E-10CF-A24A-5E05674971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96826" y="1098606"/>
            <a:ext cx="3190996" cy="4621970"/>
          </a:xfrm>
          <a:prstGeom prst="rect">
            <a:avLst/>
          </a:prstGeom>
        </p:spPr>
      </p:pic>
    </p:spTree>
    <p:extLst>
      <p:ext uri="{BB962C8B-B14F-4D97-AF65-F5344CB8AC3E}">
        <p14:creationId xmlns:p14="http://schemas.microsoft.com/office/powerpoint/2010/main" val="3195837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39D81-EB3D-B20B-339C-914D38E3B6FE}"/>
              </a:ext>
            </a:extLst>
          </p:cNvPr>
          <p:cNvSpPr>
            <a:spLocks noGrp="1"/>
          </p:cNvSpPr>
          <p:nvPr>
            <p:ph type="title"/>
          </p:nvPr>
        </p:nvSpPr>
        <p:spPr/>
        <p:txBody>
          <a:bodyPr/>
          <a:lstStyle/>
          <a:p>
            <a:r>
              <a:rPr lang="en-GB" dirty="0"/>
              <a:t>Global </a:t>
            </a:r>
          </a:p>
        </p:txBody>
      </p:sp>
      <p:sp>
        <p:nvSpPr>
          <p:cNvPr id="3" name="Content Placeholder 2">
            <a:extLst>
              <a:ext uri="{FF2B5EF4-FFF2-40B4-BE49-F238E27FC236}">
                <a16:creationId xmlns:a16="http://schemas.microsoft.com/office/drawing/2014/main" id="{F2584E44-D3A4-59E7-E528-4A0FA46570E4}"/>
              </a:ext>
            </a:extLst>
          </p:cNvPr>
          <p:cNvSpPr>
            <a:spLocks noGrp="1"/>
          </p:cNvSpPr>
          <p:nvPr>
            <p:ph sz="quarter" idx="10"/>
          </p:nvPr>
        </p:nvSpPr>
        <p:spPr>
          <a:xfrm>
            <a:off x="779117" y="1690688"/>
            <a:ext cx="7566659" cy="4496489"/>
          </a:xfrm>
        </p:spPr>
        <p:txBody>
          <a:bodyPr>
            <a:normAutofit fontScale="70000" lnSpcReduction="20000"/>
          </a:bodyPr>
          <a:lstStyle/>
          <a:p>
            <a:pPr marL="342900" marR="0" lvl="0" indent="-3429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Derailed"/>
                <a:ea typeface="Calibri" panose="020F0502020204030204" pitchFamily="34" charset="0"/>
                <a:cs typeface="+mn-cs"/>
              </a:rPr>
              <a:t>International student applications for 2024 entry holding up, but the sector is very challenged </a:t>
            </a:r>
          </a:p>
          <a:p>
            <a:pPr marL="342900" marR="0" lvl="0" indent="-3429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lang="en-GB" sz="2400" dirty="0">
                <a:solidFill>
                  <a:srgbClr val="000000"/>
                </a:solidFill>
                <a:latin typeface="Derailed"/>
                <a:ea typeface="Calibri" panose="020F0502020204030204" pitchFamily="34" charset="0"/>
              </a:rPr>
              <a:t>We are focussing on international student growth across our three campuses. </a:t>
            </a:r>
          </a:p>
          <a:p>
            <a:pPr marL="342900" marR="0" lvl="0" indent="-3429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lang="en-GB" sz="2400" dirty="0">
                <a:solidFill>
                  <a:srgbClr val="000000"/>
                </a:solidFill>
                <a:latin typeface="Derailed"/>
                <a:ea typeface="Calibri" panose="020F0502020204030204" pitchFamily="34" charset="0"/>
              </a:rPr>
              <a:t>Longer term, exploring several new TNE (Transnational Education) opportunities</a:t>
            </a:r>
          </a:p>
          <a:p>
            <a:pPr marL="342900" marR="0" lvl="0" indent="-3429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lang="en-GB" sz="2400" dirty="0">
                <a:solidFill>
                  <a:srgbClr val="000000"/>
                </a:solidFill>
                <a:latin typeface="Derailed"/>
                <a:ea typeface="Calibri" panose="020F0502020204030204" pitchFamily="34" charset="0"/>
              </a:rPr>
              <a:t>ASEAN strategy being developed</a:t>
            </a:r>
          </a:p>
          <a:p>
            <a:pPr marL="342900" marR="0" lvl="0" indent="-3429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lang="en-GB" sz="2400" dirty="0">
                <a:solidFill>
                  <a:srgbClr val="000000"/>
                </a:solidFill>
                <a:latin typeface="Derailed"/>
                <a:ea typeface="Calibri" panose="020F0502020204030204" pitchFamily="34" charset="0"/>
              </a:rPr>
              <a:t>Exploring/developing potential projects with Saudi Arabian universities including women's leadership in sport and sustainable “clean” energy</a:t>
            </a:r>
          </a:p>
          <a:p>
            <a:pPr marL="342900" marR="0" lvl="0" indent="-3429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lang="en-GB" sz="2400" dirty="0">
                <a:solidFill>
                  <a:srgbClr val="000000"/>
                </a:solidFill>
                <a:ea typeface="Times New Roman" panose="02020603050405020304" pitchFamily="18" charset="0"/>
              </a:rPr>
              <a:t>3</a:t>
            </a:r>
            <a:r>
              <a:rPr lang="en-GB" sz="2400" baseline="30000" dirty="0">
                <a:solidFill>
                  <a:srgbClr val="000000"/>
                </a:solidFill>
                <a:ea typeface="Times New Roman" panose="02020603050405020304" pitchFamily="18" charset="0"/>
              </a:rPr>
              <a:t>rd</a:t>
            </a:r>
            <a:r>
              <a:rPr lang="en-GB" sz="2400" dirty="0">
                <a:solidFill>
                  <a:srgbClr val="000000"/>
                </a:solidFill>
                <a:ea typeface="Times New Roman" panose="02020603050405020304" pitchFamily="18" charset="0"/>
              </a:rPr>
              <a:t> highest i</a:t>
            </a:r>
            <a:r>
              <a:rPr lang="en-GB" sz="2400" dirty="0">
                <a:solidFill>
                  <a:srgbClr val="000000"/>
                </a:solidFill>
                <a:effectLst/>
                <a:ea typeface="Times New Roman" panose="02020603050405020304" pitchFamily="18" charset="0"/>
              </a:rPr>
              <a:t>n Russell Group for level of outward student mobility.  Efforts to broaden access are working - over 70% of participants in 2023 summer programmes were from a WP background</a:t>
            </a:r>
            <a:endParaRPr lang="en-GB" sz="2400" dirty="0">
              <a:solidFill>
                <a:srgbClr val="000000"/>
              </a:solidFill>
              <a:latin typeface="Derailed"/>
              <a:ea typeface="Calibri" panose="020F0502020204030204" pitchFamily="34" charset="0"/>
            </a:endParaRPr>
          </a:p>
          <a:p>
            <a:endParaRPr lang="en-GB" dirty="0"/>
          </a:p>
        </p:txBody>
      </p:sp>
      <p:sp>
        <p:nvSpPr>
          <p:cNvPr id="5" name="Text Placeholder 4">
            <a:extLst>
              <a:ext uri="{FF2B5EF4-FFF2-40B4-BE49-F238E27FC236}">
                <a16:creationId xmlns:a16="http://schemas.microsoft.com/office/drawing/2014/main" id="{9FFB3764-1562-680D-852F-FF93807F6CBF}"/>
              </a:ext>
            </a:extLst>
          </p:cNvPr>
          <p:cNvSpPr>
            <a:spLocks noGrp="1"/>
          </p:cNvSpPr>
          <p:nvPr>
            <p:ph type="body" sz="quarter" idx="17"/>
          </p:nvPr>
        </p:nvSpPr>
        <p:spPr/>
        <p:txBody>
          <a:bodyPr/>
          <a:lstStyle/>
          <a:p>
            <a:r>
              <a:rPr lang="en-GB" dirty="0"/>
              <a:t>Academic Board</a:t>
            </a:r>
          </a:p>
        </p:txBody>
      </p:sp>
      <p:pic>
        <p:nvPicPr>
          <p:cNvPr id="6" name="Content Placeholder 5" descr="Image preview">
            <a:extLst>
              <a:ext uri="{FF2B5EF4-FFF2-40B4-BE49-F238E27FC236}">
                <a16:creationId xmlns:a16="http://schemas.microsoft.com/office/drawing/2014/main" id="{6377296F-28D0-95CE-A302-CD8DC3C6A5E5}"/>
              </a:ext>
            </a:extLst>
          </p:cNvPr>
          <p:cNvPicPr>
            <a:picLocks noGrp="1" noChangeAspect="1" noChangeArrowheads="1"/>
          </p:cNvPicPr>
          <p:nvPr>
            <p:ph sz="quarter" idx="11"/>
          </p:nvPr>
        </p:nvPicPr>
        <p:blipFill>
          <a:blip r:embed="rId2" cstate="email">
            <a:extLst>
              <a:ext uri="{28A0092B-C50C-407E-A947-70E740481C1C}">
                <a14:useLocalDpi xmlns:a14="http://schemas.microsoft.com/office/drawing/2010/main"/>
              </a:ext>
            </a:extLst>
          </a:blip>
          <a:srcRect/>
          <a:stretch>
            <a:fillRect/>
          </a:stretch>
        </p:blipFill>
        <p:spPr bwMode="auto">
          <a:xfrm>
            <a:off x="8431496" y="1795244"/>
            <a:ext cx="3239804" cy="4138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92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38F3CB-D2D2-B4D6-0BB3-D851E11619B7}"/>
              </a:ext>
            </a:extLst>
          </p:cNvPr>
          <p:cNvSpPr>
            <a:spLocks noGrp="1"/>
          </p:cNvSpPr>
          <p:nvPr>
            <p:ph sz="quarter" idx="10"/>
          </p:nvPr>
        </p:nvSpPr>
        <p:spPr/>
        <p:txBody>
          <a:bodyPr>
            <a:normAutofit fontScale="92500" lnSpcReduction="10000"/>
          </a:bodyPr>
          <a:lstStyle/>
          <a:p>
            <a:pPr marL="457200" indent="-457200">
              <a:buFont typeface="Arial" panose="020B0604020202020204" pitchFamily="34" charset="0"/>
              <a:buChar char="•"/>
            </a:pPr>
            <a:r>
              <a:rPr lang="en-GB" dirty="0"/>
              <a:t>Highlights from across our community</a:t>
            </a:r>
          </a:p>
          <a:p>
            <a:pPr marL="457200" indent="-457200">
              <a:buFont typeface="Arial" panose="020B0604020202020204" pitchFamily="34" charset="0"/>
              <a:buChar char="•"/>
            </a:pPr>
            <a:r>
              <a:rPr lang="en-GB" dirty="0"/>
              <a:t>UK Higher Education </a:t>
            </a:r>
          </a:p>
          <a:p>
            <a:pPr marL="804863" indent="-358775">
              <a:buFont typeface="Wingdings" panose="05000000000000000000" pitchFamily="2" charset="2"/>
              <a:buChar char="Ø"/>
            </a:pPr>
            <a:r>
              <a:rPr lang="en-GB" sz="2000" dirty="0"/>
              <a:t>regional context</a:t>
            </a:r>
          </a:p>
          <a:p>
            <a:pPr marL="804863" indent="-358775">
              <a:buFont typeface="Wingdings" panose="05000000000000000000" pitchFamily="2" charset="2"/>
              <a:buChar char="Ø"/>
            </a:pPr>
            <a:r>
              <a:rPr lang="en-GB" sz="2000" dirty="0"/>
              <a:t>national and global context</a:t>
            </a:r>
          </a:p>
          <a:p>
            <a:pPr marL="457200" indent="-457200">
              <a:buFont typeface="Arial" panose="020B0604020202020204" pitchFamily="34" charset="0"/>
              <a:buChar char="•"/>
            </a:pPr>
            <a:r>
              <a:rPr lang="en-GB" dirty="0"/>
              <a:t>Our University</a:t>
            </a:r>
          </a:p>
          <a:p>
            <a:pPr marL="804863" lvl="1" indent="-358775">
              <a:buFont typeface="Wingdings" panose="05000000000000000000" pitchFamily="2" charset="2"/>
              <a:buChar char="Ø"/>
            </a:pPr>
            <a:r>
              <a:rPr lang="en-GB" sz="2000" dirty="0"/>
              <a:t>People matters </a:t>
            </a:r>
          </a:p>
          <a:p>
            <a:pPr marL="804863" lvl="1" indent="-358775">
              <a:buFont typeface="Wingdings" panose="05000000000000000000" pitchFamily="2" charset="2"/>
              <a:buChar char="Ø"/>
            </a:pPr>
            <a:r>
              <a:rPr lang="en-GB" sz="2000" dirty="0"/>
              <a:t>A reminder of our current and future strategic imperatives </a:t>
            </a:r>
          </a:p>
          <a:p>
            <a:pPr marL="804863" lvl="1" indent="-358775">
              <a:buFont typeface="Wingdings" panose="05000000000000000000" pitchFamily="2" charset="2"/>
              <a:buChar char="Ø"/>
            </a:pPr>
            <a:r>
              <a:rPr lang="en-GB" sz="2000" dirty="0"/>
              <a:t>Update on our four strategies</a:t>
            </a:r>
          </a:p>
          <a:p>
            <a:pPr marL="804863" lvl="1" indent="-358775">
              <a:buFont typeface="Wingdings" panose="05000000000000000000" pitchFamily="2" charset="2"/>
              <a:buChar char="Ø"/>
            </a:pPr>
            <a:r>
              <a:rPr lang="en-GB" sz="2000" dirty="0"/>
              <a:t>Financial headlines</a:t>
            </a:r>
            <a:br>
              <a:rPr lang="en-GB" sz="2000" dirty="0"/>
            </a:br>
            <a:endParaRPr lang="en-GB" sz="2000" dirty="0"/>
          </a:p>
          <a:p>
            <a:pPr marL="446088" lvl="1" indent="-446088"/>
            <a:r>
              <a:rPr lang="en-GB" sz="2800" dirty="0"/>
              <a:t>Looking ahead</a:t>
            </a:r>
          </a:p>
          <a:p>
            <a:pPr marL="804863" lvl="1" indent="-358775">
              <a:buFont typeface="Wingdings" panose="05000000000000000000" pitchFamily="2" charset="2"/>
              <a:buChar char="Ø"/>
            </a:pPr>
            <a:endParaRPr lang="en-GB" dirty="0"/>
          </a:p>
          <a:p>
            <a:pPr marL="804863" lvl="1" indent="-358775"/>
            <a:endParaRPr lang="en-GB" dirty="0"/>
          </a:p>
          <a:p>
            <a:endParaRPr lang="en-GB" dirty="0"/>
          </a:p>
        </p:txBody>
      </p:sp>
      <p:sp>
        <p:nvSpPr>
          <p:cNvPr id="3" name="Title 2">
            <a:extLst>
              <a:ext uri="{FF2B5EF4-FFF2-40B4-BE49-F238E27FC236}">
                <a16:creationId xmlns:a16="http://schemas.microsoft.com/office/drawing/2014/main" id="{6E84F320-5617-4C5C-151A-5E4D6EF3125C}"/>
              </a:ext>
            </a:extLst>
          </p:cNvPr>
          <p:cNvSpPr>
            <a:spLocks noGrp="1"/>
          </p:cNvSpPr>
          <p:nvPr>
            <p:ph type="title"/>
          </p:nvPr>
        </p:nvSpPr>
        <p:spPr/>
        <p:txBody>
          <a:bodyPr/>
          <a:lstStyle/>
          <a:p>
            <a:r>
              <a:rPr lang="en-GB" dirty="0"/>
              <a:t>Topics</a:t>
            </a:r>
          </a:p>
        </p:txBody>
      </p:sp>
      <p:sp>
        <p:nvSpPr>
          <p:cNvPr id="4" name="Text Placeholder 3">
            <a:extLst>
              <a:ext uri="{FF2B5EF4-FFF2-40B4-BE49-F238E27FC236}">
                <a16:creationId xmlns:a16="http://schemas.microsoft.com/office/drawing/2014/main" id="{82AFF81D-1BC6-7056-A533-FB884292614C}"/>
              </a:ext>
            </a:extLst>
          </p:cNvPr>
          <p:cNvSpPr>
            <a:spLocks noGrp="1"/>
          </p:cNvSpPr>
          <p:nvPr>
            <p:ph type="body" sz="quarter" idx="17"/>
          </p:nvPr>
        </p:nvSpPr>
        <p:spPr/>
        <p:txBody>
          <a:bodyPr/>
          <a:lstStyle/>
          <a:p>
            <a:r>
              <a:rPr lang="en-GB" dirty="0"/>
              <a:t>Academic Board</a:t>
            </a:r>
          </a:p>
        </p:txBody>
      </p:sp>
    </p:spTree>
    <p:extLst>
      <p:ext uri="{BB962C8B-B14F-4D97-AF65-F5344CB8AC3E}">
        <p14:creationId xmlns:p14="http://schemas.microsoft.com/office/powerpoint/2010/main" val="2970927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FAB34-E721-A9E8-9159-14A18773022D}"/>
              </a:ext>
            </a:extLst>
          </p:cNvPr>
          <p:cNvSpPr>
            <a:spLocks noGrp="1"/>
          </p:cNvSpPr>
          <p:nvPr>
            <p:ph type="ctrTitle"/>
          </p:nvPr>
        </p:nvSpPr>
        <p:spPr/>
        <p:txBody>
          <a:bodyPr>
            <a:normAutofit/>
          </a:bodyPr>
          <a:lstStyle/>
          <a:p>
            <a:r>
              <a:rPr lang="en-GB" dirty="0"/>
              <a:t>Financial headlines</a:t>
            </a:r>
          </a:p>
        </p:txBody>
      </p:sp>
    </p:spTree>
    <p:extLst>
      <p:ext uri="{BB962C8B-B14F-4D97-AF65-F5344CB8AC3E}">
        <p14:creationId xmlns:p14="http://schemas.microsoft.com/office/powerpoint/2010/main" val="4013168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D124AA9-7CAF-9048-AF0C-579A33251E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E7EA0D-6364-2B4A-8E45-9A79CD741A72}" type="slidenum">
              <a:rPr kumimoji="0" lang="en-GB" sz="1100" b="1" i="0" u="none" strike="noStrike" kern="1200" cap="none" spc="0" normalizeH="0" baseline="0" noProof="0" smtClean="0">
                <a:ln>
                  <a:noFill/>
                </a:ln>
                <a:solidFill>
                  <a:srgbClr val="000000"/>
                </a:solidFill>
                <a:effectLst/>
                <a:uLnTx/>
                <a:uFillTx/>
                <a:latin typeface="Derailed" panose="020B0503030101060003" pitchFamily="34" charset="77"/>
                <a:ea typeface="+mn-ea"/>
                <a:cs typeface="Sakkal Majalla" panose="02000000000000000000" pitchFamily="2" charset="-78"/>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100" b="1" i="0" u="none" strike="noStrike" kern="1200" cap="none" spc="0" normalizeH="0" baseline="0" noProof="0" dirty="0">
              <a:ln>
                <a:noFill/>
              </a:ln>
              <a:solidFill>
                <a:srgbClr val="000000"/>
              </a:solidFill>
              <a:effectLst/>
              <a:uLnTx/>
              <a:uFillTx/>
              <a:latin typeface="Derailed" panose="020B0503030101060003" pitchFamily="34" charset="77"/>
              <a:ea typeface="+mn-ea"/>
              <a:cs typeface="Sakkal Majalla" panose="02000000000000000000" pitchFamily="2" charset="-78"/>
            </a:endParaRPr>
          </a:p>
        </p:txBody>
      </p:sp>
      <p:sp>
        <p:nvSpPr>
          <p:cNvPr id="12" name="Text Placeholder 11">
            <a:extLst>
              <a:ext uri="{FF2B5EF4-FFF2-40B4-BE49-F238E27FC236}">
                <a16:creationId xmlns:a16="http://schemas.microsoft.com/office/drawing/2014/main" id="{94BECBE1-B739-614B-9F9E-CE76E59AAF2B}"/>
              </a:ext>
            </a:extLst>
          </p:cNvPr>
          <p:cNvSpPr>
            <a:spLocks noGrp="1"/>
          </p:cNvSpPr>
          <p:nvPr>
            <p:ph type="body" sz="quarter" idx="14"/>
          </p:nvPr>
        </p:nvSpPr>
        <p:spPr>
          <a:xfrm>
            <a:off x="525212" y="244573"/>
            <a:ext cx="8323139" cy="306388"/>
          </a:xfrm>
        </p:spPr>
        <p:txBody>
          <a:bodyPr>
            <a:noAutofit/>
          </a:bodyPr>
          <a:lstStyle/>
          <a:p>
            <a:r>
              <a:rPr lang="en-GB" sz="2400" dirty="0"/>
              <a:t>Academic Board</a:t>
            </a:r>
          </a:p>
        </p:txBody>
      </p:sp>
      <p:sp>
        <p:nvSpPr>
          <p:cNvPr id="6" name="Title 1">
            <a:extLst>
              <a:ext uri="{FF2B5EF4-FFF2-40B4-BE49-F238E27FC236}">
                <a16:creationId xmlns:a16="http://schemas.microsoft.com/office/drawing/2014/main" id="{BA524C14-D20C-46A7-B979-AC67F98A425D}"/>
              </a:ext>
            </a:extLst>
          </p:cNvPr>
          <p:cNvSpPr>
            <a:spLocks noGrp="1"/>
          </p:cNvSpPr>
          <p:nvPr>
            <p:ph type="title"/>
          </p:nvPr>
        </p:nvSpPr>
        <p:spPr>
          <a:xfrm>
            <a:off x="506702" y="812443"/>
            <a:ext cx="10195510" cy="730370"/>
          </a:xfrm>
        </p:spPr>
        <p:txBody>
          <a:bodyPr/>
          <a:lstStyle/>
          <a:p>
            <a:r>
              <a:rPr lang="en-GB" sz="2500" dirty="0"/>
              <a:t>Current financial position - Financial results for 2023-24</a:t>
            </a:r>
          </a:p>
        </p:txBody>
      </p:sp>
      <p:sp>
        <p:nvSpPr>
          <p:cNvPr id="9" name="Content Placeholder 2">
            <a:extLst>
              <a:ext uri="{FF2B5EF4-FFF2-40B4-BE49-F238E27FC236}">
                <a16:creationId xmlns:a16="http://schemas.microsoft.com/office/drawing/2014/main" id="{11F88FC6-9174-4D7D-BFF1-C01A97D24B08}"/>
              </a:ext>
            </a:extLst>
          </p:cNvPr>
          <p:cNvSpPr txBox="1">
            <a:spLocks/>
          </p:cNvSpPr>
          <p:nvPr/>
        </p:nvSpPr>
        <p:spPr>
          <a:xfrm>
            <a:off x="6863120" y="1847468"/>
            <a:ext cx="4822178" cy="4805259"/>
          </a:xfrm>
          <a:prstGeom prst="rect">
            <a:avLst/>
          </a:prstGeom>
        </p:spPr>
        <p:txBody>
          <a:bodyPr vert="horz" wrap="square" lIns="0" tIns="0" rIns="0" bIns="180000" rtlCol="0">
            <a:noAutofit/>
          </a:bodyPr>
          <a:lstStyle>
            <a:lvl1pPr marL="141288" indent="-141288" algn="l" defTabSz="914400" rtl="0" eaLnBrk="1" latinLnBrk="0" hangingPunct="1">
              <a:lnSpc>
                <a:spcPct val="110000"/>
              </a:lnSpc>
              <a:spcBef>
                <a:spcPts val="0"/>
              </a:spcBef>
              <a:buFont typeface="Arial" panose="020B0604020202020204" pitchFamily="34" charset="0"/>
              <a:buChar char="•"/>
              <a:tabLst/>
              <a:defRPr sz="1400" b="1" i="0" kern="1200">
                <a:solidFill>
                  <a:schemeClr val="tx1"/>
                </a:solidFill>
                <a:latin typeface="Derailed" panose="020B0503030101060003" pitchFamily="34" charset="77"/>
                <a:ea typeface="+mn-ea"/>
                <a:cs typeface="+mn-cs"/>
              </a:defRPr>
            </a:lvl1pPr>
            <a:lvl2pPr marL="288925" indent="-147638" algn="l" defTabSz="914400" rtl="0" eaLnBrk="1" latinLnBrk="0" hangingPunct="1">
              <a:lnSpc>
                <a:spcPct val="110000"/>
              </a:lnSpc>
              <a:spcBef>
                <a:spcPts val="0"/>
              </a:spcBef>
              <a:buFont typeface="System Font"/>
              <a:buChar char="–"/>
              <a:tabLst/>
              <a:defRPr sz="1400" b="0" i="0" kern="1200">
                <a:solidFill>
                  <a:schemeClr val="tx1"/>
                </a:solidFill>
                <a:latin typeface="Derailed" panose="020B0503030101060003" pitchFamily="34" charset="77"/>
                <a:ea typeface="+mn-ea"/>
                <a:cs typeface="+mn-cs"/>
              </a:defRPr>
            </a:lvl2pPr>
            <a:lvl3pPr marL="141288" indent="-133350" algn="l" defTabSz="914400" rtl="0" eaLnBrk="1" latinLnBrk="0" hangingPunct="1">
              <a:lnSpc>
                <a:spcPct val="110000"/>
              </a:lnSpc>
              <a:spcBef>
                <a:spcPts val="0"/>
              </a:spcBef>
              <a:buFont typeface="Arial" panose="020B0604020202020204" pitchFamily="34" charset="0"/>
              <a:buChar char="•"/>
              <a:tabLst/>
              <a:defRPr sz="1200" b="1" i="0" kern="1200">
                <a:solidFill>
                  <a:schemeClr val="tx1"/>
                </a:solidFill>
                <a:latin typeface="Derailed" panose="020B0503030101060003" pitchFamily="34" charset="77"/>
                <a:ea typeface="+mn-ea"/>
                <a:cs typeface="+mn-cs"/>
              </a:defRPr>
            </a:lvl3pPr>
            <a:lvl4pPr marL="319088" indent="-142875" algn="l" defTabSz="914400" rtl="0" eaLnBrk="1" latinLnBrk="0" hangingPunct="1">
              <a:lnSpc>
                <a:spcPct val="110000"/>
              </a:lnSpc>
              <a:spcBef>
                <a:spcPts val="0"/>
              </a:spcBef>
              <a:buFont typeface="Raleway" panose="020B0503030101060003" pitchFamily="34" charset="0"/>
              <a:buChar char="−"/>
              <a:tabLst/>
              <a:defRPr sz="1200" b="0" i="0" kern="1200">
                <a:solidFill>
                  <a:schemeClr val="tx1"/>
                </a:solidFill>
                <a:latin typeface="Derailed" panose="020B0503030101060003" pitchFamily="34" charset="77"/>
                <a:ea typeface="+mn-ea"/>
                <a:cs typeface="+mn-cs"/>
              </a:defRPr>
            </a:lvl4pPr>
            <a:lvl5pPr marL="363538" indent="-177800" algn="l" defTabSz="914400" rtl="0" eaLnBrk="1" latinLnBrk="0" hangingPunct="1">
              <a:lnSpc>
                <a:spcPct val="110000"/>
              </a:lnSpc>
              <a:spcBef>
                <a:spcPts val="0"/>
              </a:spcBef>
              <a:buFont typeface="Raleway" panose="020B0503030101060003" pitchFamily="34" charset="0"/>
              <a:buChar char="−"/>
              <a:tabLst/>
              <a:defRPr sz="1000" b="0" i="0" kern="1200">
                <a:solidFill>
                  <a:schemeClr val="tx1"/>
                </a:solidFill>
                <a:latin typeface="Derailed"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925" marR="0" lvl="1" indent="-147638"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fr-FR" sz="1800" b="0" i="0" u="none" strike="noStrike" kern="1200" cap="none" spc="0" normalizeH="0" baseline="0" noProof="0" dirty="0">
              <a:ln>
                <a:noFill/>
              </a:ln>
              <a:solidFill>
                <a:srgbClr val="000000"/>
              </a:solidFill>
              <a:effectLst/>
              <a:uLnTx/>
              <a:uFillTx/>
              <a:latin typeface="Derailed" panose="020B0503030101060003" pitchFamily="34" charset="77"/>
              <a:ea typeface="+mn-ea"/>
              <a:cs typeface="+mn-cs"/>
            </a:endParaRPr>
          </a:p>
        </p:txBody>
      </p:sp>
      <p:graphicFrame>
        <p:nvGraphicFramePr>
          <p:cNvPr id="2" name="Table 1">
            <a:extLst>
              <a:ext uri="{FF2B5EF4-FFF2-40B4-BE49-F238E27FC236}">
                <a16:creationId xmlns:a16="http://schemas.microsoft.com/office/drawing/2014/main" id="{34AB2F4E-42F3-7444-D746-98A7DBF80AE7}"/>
              </a:ext>
            </a:extLst>
          </p:cNvPr>
          <p:cNvGraphicFramePr>
            <a:graphicFrameLocks noGrp="1"/>
          </p:cNvGraphicFramePr>
          <p:nvPr/>
        </p:nvGraphicFramePr>
        <p:xfrm>
          <a:off x="597157" y="2062071"/>
          <a:ext cx="5750635" cy="3045897"/>
        </p:xfrm>
        <a:graphic>
          <a:graphicData uri="http://schemas.openxmlformats.org/drawingml/2006/table">
            <a:tbl>
              <a:tblPr firstRow="1" firstCol="1" bandRow="1">
                <a:tableStyleId>{3B4B98B0-60AC-42C2-AFA5-B58CD77FA1E5}</a:tableStyleId>
              </a:tblPr>
              <a:tblGrid>
                <a:gridCol w="2918885">
                  <a:extLst>
                    <a:ext uri="{9D8B030D-6E8A-4147-A177-3AD203B41FA5}">
                      <a16:colId xmlns:a16="http://schemas.microsoft.com/office/drawing/2014/main" val="1504029093"/>
                    </a:ext>
                  </a:extLst>
                </a:gridCol>
                <a:gridCol w="885788">
                  <a:extLst>
                    <a:ext uri="{9D8B030D-6E8A-4147-A177-3AD203B41FA5}">
                      <a16:colId xmlns:a16="http://schemas.microsoft.com/office/drawing/2014/main" val="3300875343"/>
                    </a:ext>
                  </a:extLst>
                </a:gridCol>
                <a:gridCol w="885788">
                  <a:extLst>
                    <a:ext uri="{9D8B030D-6E8A-4147-A177-3AD203B41FA5}">
                      <a16:colId xmlns:a16="http://schemas.microsoft.com/office/drawing/2014/main" val="445210070"/>
                    </a:ext>
                  </a:extLst>
                </a:gridCol>
                <a:gridCol w="1060174">
                  <a:extLst>
                    <a:ext uri="{9D8B030D-6E8A-4147-A177-3AD203B41FA5}">
                      <a16:colId xmlns:a16="http://schemas.microsoft.com/office/drawing/2014/main" val="1432673825"/>
                    </a:ext>
                  </a:extLst>
                </a:gridCol>
              </a:tblGrid>
              <a:tr h="288107">
                <a:tc rowSpan="2">
                  <a:txBody>
                    <a:bodyPr/>
                    <a:lstStyle/>
                    <a:p>
                      <a:pPr>
                        <a:lnSpc>
                          <a:spcPct val="107000"/>
                        </a:lnSpc>
                        <a:spcAft>
                          <a:spcPts val="800"/>
                        </a:spcAft>
                      </a:pPr>
                      <a:r>
                        <a:rPr lang="en-GB" sz="1300" dirty="0">
                          <a:effectLst/>
                          <a:latin typeface="+mn-lt"/>
                        </a:rPr>
                        <a:t> </a:t>
                      </a:r>
                      <a:endParaRPr lang="en-GB" sz="1300" dirty="0">
                        <a:effectLst/>
                        <a:latin typeface="+mn-lt"/>
                        <a:ea typeface="Calibri" panose="020F0502020204030204" pitchFamily="34" charset="0"/>
                        <a:cs typeface="Times New Roman" panose="02020603050405020304" pitchFamily="18" charset="0"/>
                      </a:endParaRPr>
                    </a:p>
                  </a:txBody>
                  <a:tcPr marL="55375" marR="55375" marT="0" marB="0" anchor="ctr">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lnSpc>
                          <a:spcPct val="107000"/>
                        </a:lnSpc>
                        <a:spcAft>
                          <a:spcPts val="800"/>
                        </a:spcAft>
                      </a:pPr>
                      <a:r>
                        <a:rPr lang="en-GB" sz="1300" dirty="0">
                          <a:effectLst/>
                          <a:latin typeface="+mn-lt"/>
                        </a:rPr>
                        <a:t>2023-24</a:t>
                      </a:r>
                      <a:endParaRPr lang="en-GB" sz="1300" dirty="0">
                        <a:effectLst/>
                        <a:latin typeface="+mn-lt"/>
                        <a:ea typeface="Calibri" panose="020F0502020204030204" pitchFamily="34" charset="0"/>
                        <a:cs typeface="Times New Roman" panose="02020603050405020304" pitchFamily="18" charset="0"/>
                      </a:endParaRPr>
                    </a:p>
                  </a:txBody>
                  <a:tcPr marL="55375" marR="55375" marT="0" marB="0"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en-GB" sz="1300" b="1" kern="1200" dirty="0">
                          <a:solidFill>
                            <a:schemeClr val="tx1"/>
                          </a:solidFill>
                          <a:effectLst/>
                          <a:latin typeface="+mn-lt"/>
                          <a:ea typeface="+mn-ea"/>
                          <a:cs typeface="+mn-cs"/>
                        </a:rPr>
                        <a:t>2022-23</a:t>
                      </a:r>
                    </a:p>
                  </a:txBody>
                  <a:tcPr marL="55375" marR="55375" marT="0" marB="0" anchor="ctr">
                    <a:lnL w="38100" cap="flat" cmpd="sng" algn="ctr">
                      <a:solidFill>
                        <a:schemeClr val="accent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rowSpan="2">
                  <a:txBody>
                    <a:bodyPr/>
                    <a:lstStyle/>
                    <a:p>
                      <a:pPr algn="ctr">
                        <a:lnSpc>
                          <a:spcPct val="107000"/>
                        </a:lnSpc>
                        <a:spcAft>
                          <a:spcPts val="800"/>
                        </a:spcAft>
                      </a:pPr>
                      <a:r>
                        <a:rPr lang="en-GB" sz="1300" b="1" kern="1200" dirty="0">
                          <a:solidFill>
                            <a:schemeClr val="tx1"/>
                          </a:solidFill>
                          <a:effectLst/>
                          <a:latin typeface="+mn-lt"/>
                          <a:ea typeface="+mn-ea"/>
                          <a:cs typeface="+mn-cs"/>
                        </a:rPr>
                        <a:t>Movement</a:t>
                      </a:r>
                    </a:p>
                  </a:txBody>
                  <a:tcPr marL="55375" marR="55375" marT="0" marB="0" anchor="ctr">
                    <a:lnL w="38100" cap="flat" cmpd="sng" algn="ctr">
                      <a:no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481452510"/>
                  </a:ext>
                </a:extLst>
              </a:tr>
              <a:tr h="272027">
                <a:tc vMerge="1">
                  <a:txBody>
                    <a:bodyPr/>
                    <a:lstStyle/>
                    <a:p>
                      <a:endParaRPr lang="en-GB"/>
                    </a:p>
                  </a:txBody>
                  <a:tcPr/>
                </a:tc>
                <a:tc>
                  <a:txBody>
                    <a:bodyPr/>
                    <a:lstStyle/>
                    <a:p>
                      <a:pPr algn="ctr">
                        <a:lnSpc>
                          <a:spcPct val="107000"/>
                        </a:lnSpc>
                        <a:spcAft>
                          <a:spcPts val="800"/>
                        </a:spcAft>
                      </a:pPr>
                      <a:r>
                        <a:rPr lang="en-GB" sz="1300" b="1" kern="1200" dirty="0">
                          <a:solidFill>
                            <a:schemeClr val="tx1"/>
                          </a:solidFill>
                          <a:effectLst/>
                          <a:latin typeface="+mn-lt"/>
                          <a:ea typeface="+mn-ea"/>
                          <a:cs typeface="+mn-cs"/>
                        </a:rPr>
                        <a:t>Forecast</a:t>
                      </a:r>
                    </a:p>
                  </a:txBody>
                  <a:tcPr marL="55375" marR="55375" marT="0" marB="0"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ctr" defTabSz="914400" rtl="0" eaLnBrk="1" latinLnBrk="0" hangingPunct="1">
                        <a:lnSpc>
                          <a:spcPct val="107000"/>
                        </a:lnSpc>
                        <a:spcAft>
                          <a:spcPts val="800"/>
                        </a:spcAft>
                      </a:pPr>
                      <a:r>
                        <a:rPr lang="en-GB" sz="1300" b="1" kern="1200" dirty="0">
                          <a:solidFill>
                            <a:schemeClr val="tx1"/>
                          </a:solidFill>
                          <a:effectLst/>
                          <a:latin typeface="+mn-lt"/>
                          <a:ea typeface="+mn-ea"/>
                          <a:cs typeface="+mn-cs"/>
                        </a:rPr>
                        <a:t>Actual</a:t>
                      </a:r>
                    </a:p>
                  </a:txBody>
                  <a:tcPr marL="55375" marR="55375" marT="0" marB="0" anchor="ctr">
                    <a:lnL w="38100" cap="flat" cmpd="sng" algn="ctr">
                      <a:solidFill>
                        <a:schemeClr val="accent1"/>
                      </a:solidFill>
                      <a:prstDash val="solid"/>
                      <a:round/>
                      <a:headEnd type="none" w="med" len="med"/>
                      <a:tailEnd type="none" w="med" len="med"/>
                    </a:lnL>
                    <a:lnR w="38100" cap="flat" cmpd="sng" algn="ctr">
                      <a:no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lnSpc>
                          <a:spcPct val="107000"/>
                        </a:lnSpc>
                        <a:spcAft>
                          <a:spcPts val="800"/>
                        </a:spcAft>
                      </a:pPr>
                      <a:r>
                        <a:rPr lang="en-GB" sz="1300" b="1" kern="1200" dirty="0">
                          <a:solidFill>
                            <a:schemeClr val="tx1"/>
                          </a:solidFill>
                          <a:effectLst/>
                          <a:latin typeface="+mn-lt"/>
                          <a:ea typeface="+mn-ea"/>
                          <a:cs typeface="+mn-cs"/>
                        </a:rPr>
                        <a:t>Plan</a:t>
                      </a:r>
                    </a:p>
                  </a:txBody>
                  <a:tcPr marL="55375" marR="55375" marT="0" marB="0" anchor="ctr">
                    <a:lnL w="381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1294337"/>
                  </a:ext>
                </a:extLst>
              </a:tr>
              <a:tr h="272027">
                <a:tc>
                  <a:txBody>
                    <a:bodyPr/>
                    <a:lstStyle/>
                    <a:p>
                      <a:pPr>
                        <a:lnSpc>
                          <a:spcPct val="107000"/>
                        </a:lnSpc>
                        <a:spcAft>
                          <a:spcPts val="800"/>
                        </a:spcAft>
                      </a:pPr>
                      <a:r>
                        <a:rPr lang="en-GB" sz="1300" dirty="0">
                          <a:effectLst/>
                          <a:latin typeface="+mn-lt"/>
                        </a:rPr>
                        <a:t>Operating Financial Results</a:t>
                      </a:r>
                      <a:endParaRPr lang="en-GB" sz="1300" dirty="0">
                        <a:effectLst/>
                        <a:latin typeface="+mn-lt"/>
                        <a:ea typeface="Calibri" panose="020F0502020204030204" pitchFamily="34" charset="0"/>
                        <a:cs typeface="Times New Roman" panose="02020603050405020304" pitchFamily="18" charset="0"/>
                      </a:endParaRPr>
                    </a:p>
                  </a:txBody>
                  <a:tcPr marL="55375" marR="55375" marT="0" marB="0" anchor="ctr">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a:lnSpc>
                          <a:spcPct val="107000"/>
                        </a:lnSpc>
                        <a:spcAft>
                          <a:spcPts val="800"/>
                        </a:spcAft>
                      </a:pPr>
                      <a:r>
                        <a:rPr lang="en-GB" sz="1300" b="1" dirty="0">
                          <a:effectLst/>
                          <a:latin typeface="+mn-lt"/>
                        </a:rPr>
                        <a:t>£m</a:t>
                      </a:r>
                      <a:endParaRPr lang="en-GB" sz="1300" b="1" dirty="0">
                        <a:effectLst/>
                        <a:latin typeface="+mn-lt"/>
                        <a:ea typeface="Calibri" panose="020F0502020204030204" pitchFamily="34" charset="0"/>
                        <a:cs typeface="Times New Roman" panose="02020603050405020304" pitchFamily="18" charset="0"/>
                      </a:endParaRPr>
                    </a:p>
                  </a:txBody>
                  <a:tcPr marL="55375" marR="55375" marT="0" marB="0"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a:lnSpc>
                          <a:spcPct val="107000"/>
                        </a:lnSpc>
                        <a:spcAft>
                          <a:spcPts val="800"/>
                        </a:spcAft>
                      </a:pPr>
                      <a:r>
                        <a:rPr lang="en-GB" sz="1300" b="1" dirty="0">
                          <a:effectLst/>
                          <a:latin typeface="+mn-lt"/>
                          <a:ea typeface="Calibri" panose="020F0502020204030204" pitchFamily="34" charset="0"/>
                          <a:cs typeface="Times New Roman" panose="02020603050405020304" pitchFamily="18" charset="0"/>
                        </a:rPr>
                        <a:t>£m</a:t>
                      </a:r>
                    </a:p>
                  </a:txBody>
                  <a:tcPr marL="55375" marR="55375" marT="0" marB="0" anchor="ctr">
                    <a:lnL w="38100" cap="flat" cmpd="sng" algn="ctr">
                      <a:solidFill>
                        <a:schemeClr val="accent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07000"/>
                        </a:lnSpc>
                        <a:spcAft>
                          <a:spcPts val="800"/>
                        </a:spcAft>
                      </a:pPr>
                      <a:endParaRPr lang="en-GB" sz="1300" b="1" dirty="0">
                        <a:effectLst/>
                        <a:latin typeface="+mn-lt"/>
                        <a:ea typeface="Calibri" panose="020F0502020204030204" pitchFamily="34" charset="0"/>
                        <a:cs typeface="Times New Roman" panose="02020603050405020304" pitchFamily="18" charset="0"/>
                      </a:endParaRPr>
                    </a:p>
                  </a:txBody>
                  <a:tcPr marL="55375" marR="55375" marT="0" marB="0" anchor="ctr">
                    <a:lnL w="38100" cap="flat" cmpd="sng" algn="ctr">
                      <a:noFill/>
                      <a:prstDash val="solid"/>
                      <a:round/>
                      <a:headEnd type="none" w="med" len="med"/>
                      <a:tailEnd type="none" w="med" len="med"/>
                    </a:lnL>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3011022681"/>
                  </a:ext>
                </a:extLst>
              </a:tr>
              <a:tr h="272027">
                <a:tc>
                  <a:txBody>
                    <a:bodyPr/>
                    <a:lstStyle/>
                    <a:p>
                      <a:pPr>
                        <a:lnSpc>
                          <a:spcPct val="107000"/>
                        </a:lnSpc>
                        <a:spcAft>
                          <a:spcPts val="800"/>
                        </a:spcAft>
                      </a:pPr>
                      <a:r>
                        <a:rPr lang="en-GB" sz="1300" b="0" dirty="0">
                          <a:effectLst/>
                          <a:latin typeface="+mn-lt"/>
                        </a:rPr>
                        <a:t>Income</a:t>
                      </a:r>
                      <a:endParaRPr lang="en-GB" sz="1300" b="0" dirty="0">
                        <a:effectLst/>
                        <a:latin typeface="+mn-lt"/>
                        <a:ea typeface="Calibri" panose="020F0502020204030204" pitchFamily="34" charset="0"/>
                        <a:cs typeface="Times New Roman" panose="02020603050405020304" pitchFamily="18" charset="0"/>
                      </a:endParaRPr>
                    </a:p>
                  </a:txBody>
                  <a:tcPr marL="55375" marR="55375" marT="0" marB="0" anchor="ctr">
                    <a:lnR w="381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r>
                        <a:rPr lang="en-GB" sz="1300" b="1" dirty="0">
                          <a:effectLst/>
                          <a:latin typeface="+mn-lt"/>
                          <a:ea typeface="Calibri" panose="020F0502020204030204" pitchFamily="34" charset="0"/>
                          <a:cs typeface="Times New Roman" panose="02020603050405020304" pitchFamily="18" charset="0"/>
                        </a:rPr>
                        <a:t>629</a:t>
                      </a:r>
                    </a:p>
                  </a:txBody>
                  <a:tcPr marL="55375" marR="55375" marT="0" marB="0"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r>
                        <a:rPr lang="en-GB" sz="1300" b="0" dirty="0">
                          <a:effectLst/>
                          <a:latin typeface="+mn-lt"/>
                          <a:ea typeface="Calibri" panose="020F0502020204030204" pitchFamily="34" charset="0"/>
                          <a:cs typeface="Times New Roman" panose="02020603050405020304" pitchFamily="18" charset="0"/>
                        </a:rPr>
                        <a:t>608</a:t>
                      </a:r>
                    </a:p>
                  </a:txBody>
                  <a:tcPr marL="55375" marR="55375" marT="0" marB="0" anchor="ctr">
                    <a:lnL w="38100" cap="flat" cmpd="sng" algn="ctr">
                      <a:solidFill>
                        <a:schemeClr val="accent1"/>
                      </a:solidFill>
                      <a:prstDash val="solid"/>
                      <a:round/>
                      <a:headEnd type="none" w="med" len="med"/>
                      <a:tailEnd type="none" w="med" len="med"/>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n-GB" sz="1300" b="0" i="1" dirty="0">
                          <a:effectLst/>
                          <a:latin typeface="+mn-lt"/>
                          <a:ea typeface="Calibri" panose="020F0502020204030204" pitchFamily="34" charset="0"/>
                          <a:cs typeface="Times New Roman" panose="02020603050405020304" pitchFamily="18" charset="0"/>
                        </a:rPr>
                        <a:t>+3%</a:t>
                      </a:r>
                    </a:p>
                  </a:txBody>
                  <a:tcPr marL="55375" marR="55375" marT="0" marB="0" anchor="ctr">
                    <a:lnL w="38100" cap="flat" cmpd="sng" algn="ctr">
                      <a:noFill/>
                      <a:prstDash val="solid"/>
                      <a:round/>
                      <a:headEnd type="none" w="med" len="med"/>
                      <a:tailEnd type="none" w="med" len="med"/>
                    </a:lnL>
                  </a:tcPr>
                </a:tc>
                <a:extLst>
                  <a:ext uri="{0D108BD9-81ED-4DB2-BD59-A6C34878D82A}">
                    <a16:rowId xmlns:a16="http://schemas.microsoft.com/office/drawing/2014/main" val="598612072"/>
                  </a:ext>
                </a:extLst>
              </a:tr>
              <a:tr h="272027">
                <a:tc>
                  <a:txBody>
                    <a:bodyPr/>
                    <a:lstStyle/>
                    <a:p>
                      <a:pPr>
                        <a:lnSpc>
                          <a:spcPct val="107000"/>
                        </a:lnSpc>
                        <a:spcAft>
                          <a:spcPts val="800"/>
                        </a:spcAft>
                      </a:pPr>
                      <a:r>
                        <a:rPr lang="en-GB" sz="1300" b="0" dirty="0">
                          <a:effectLst/>
                          <a:latin typeface="+mn-lt"/>
                        </a:rPr>
                        <a:t>Expenditure</a:t>
                      </a:r>
                      <a:endParaRPr lang="en-GB" sz="1300" b="0" dirty="0">
                        <a:effectLst/>
                        <a:latin typeface="+mn-lt"/>
                        <a:ea typeface="Calibri" panose="020F0502020204030204" pitchFamily="34" charset="0"/>
                        <a:cs typeface="Times New Roman" panose="02020603050405020304" pitchFamily="18" charset="0"/>
                      </a:endParaRPr>
                    </a:p>
                  </a:txBody>
                  <a:tcPr marL="55375" marR="55375" marT="0" marB="0" anchor="ctr">
                    <a:lnR w="381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r>
                        <a:rPr lang="en-GB" sz="1300" b="1" dirty="0">
                          <a:effectLst/>
                          <a:latin typeface="+mn-lt"/>
                        </a:rPr>
                        <a:t>(637)</a:t>
                      </a:r>
                      <a:endParaRPr lang="en-GB" sz="1300" b="1" dirty="0">
                        <a:effectLst/>
                        <a:latin typeface="+mn-lt"/>
                        <a:ea typeface="Calibri" panose="020F0502020204030204" pitchFamily="34" charset="0"/>
                        <a:cs typeface="Times New Roman" panose="02020603050405020304" pitchFamily="18" charset="0"/>
                      </a:endParaRPr>
                    </a:p>
                  </a:txBody>
                  <a:tcPr marL="55375" marR="55375" marT="0" marB="0"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r>
                        <a:rPr lang="en-GB" sz="1300" b="0" dirty="0">
                          <a:effectLst/>
                          <a:latin typeface="+mn-lt"/>
                        </a:rPr>
                        <a:t>(604)</a:t>
                      </a:r>
                      <a:endParaRPr lang="en-GB" sz="1300" b="0" dirty="0">
                        <a:effectLst/>
                        <a:latin typeface="+mn-lt"/>
                        <a:ea typeface="Calibri" panose="020F0502020204030204" pitchFamily="34" charset="0"/>
                        <a:cs typeface="Times New Roman" panose="02020603050405020304" pitchFamily="18" charset="0"/>
                      </a:endParaRPr>
                    </a:p>
                  </a:txBody>
                  <a:tcPr marL="55375" marR="55375" marT="0" marB="0" anchor="ctr">
                    <a:lnL w="38100" cap="flat" cmpd="sng" algn="ctr">
                      <a:solidFill>
                        <a:schemeClr val="accent1"/>
                      </a:solidFill>
                      <a:prstDash val="solid"/>
                      <a:round/>
                      <a:headEnd type="none" w="med" len="med"/>
                      <a:tailEnd type="none" w="med" len="med"/>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n-GB" sz="1300" b="0" i="1" dirty="0">
                          <a:effectLst/>
                          <a:latin typeface="+mn-lt"/>
                          <a:ea typeface="Calibri" panose="020F0502020204030204" pitchFamily="34" charset="0"/>
                          <a:cs typeface="Times New Roman" panose="02020603050405020304" pitchFamily="18" charset="0"/>
                        </a:rPr>
                        <a:t>+5%</a:t>
                      </a:r>
                    </a:p>
                  </a:txBody>
                  <a:tcPr marL="55375" marR="55375" marT="0" marB="0" anchor="ctr">
                    <a:lnL w="38100" cap="flat" cmpd="sng" algn="ctr">
                      <a:noFill/>
                      <a:prstDash val="solid"/>
                      <a:round/>
                      <a:headEnd type="none" w="med" len="med"/>
                      <a:tailEnd type="none" w="med" len="med"/>
                    </a:lnL>
                  </a:tcPr>
                </a:tc>
                <a:extLst>
                  <a:ext uri="{0D108BD9-81ED-4DB2-BD59-A6C34878D82A}">
                    <a16:rowId xmlns:a16="http://schemas.microsoft.com/office/drawing/2014/main" val="1740023182"/>
                  </a:ext>
                </a:extLst>
              </a:tr>
              <a:tr h="272027">
                <a:tc>
                  <a:txBody>
                    <a:bodyPr/>
                    <a:lstStyle/>
                    <a:p>
                      <a:pPr>
                        <a:lnSpc>
                          <a:spcPct val="107000"/>
                        </a:lnSpc>
                        <a:spcAft>
                          <a:spcPts val="800"/>
                        </a:spcAft>
                      </a:pPr>
                      <a:r>
                        <a:rPr lang="en-GB" sz="1300" b="0" dirty="0">
                          <a:effectLst/>
                          <a:latin typeface="+mn-lt"/>
                        </a:rPr>
                        <a:t>Operating (deficit)/surplus</a:t>
                      </a:r>
                      <a:endParaRPr lang="en-GB" sz="1300" b="0" dirty="0">
                        <a:effectLst/>
                        <a:latin typeface="+mn-lt"/>
                        <a:ea typeface="Calibri" panose="020F0502020204030204" pitchFamily="34" charset="0"/>
                        <a:cs typeface="Times New Roman" panose="02020603050405020304" pitchFamily="18" charset="0"/>
                      </a:endParaRPr>
                    </a:p>
                  </a:txBody>
                  <a:tcPr marL="55375" marR="55375" marT="0" marB="0" anchor="ctr">
                    <a:lnR w="381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r>
                        <a:rPr lang="en-GB" sz="1300" b="1" dirty="0">
                          <a:effectLst/>
                          <a:latin typeface="+mn-lt"/>
                          <a:ea typeface="Calibri" panose="020F0502020204030204" pitchFamily="34" charset="0"/>
                          <a:cs typeface="Times New Roman" panose="02020603050405020304" pitchFamily="18" charset="0"/>
                        </a:rPr>
                        <a:t>(8)</a:t>
                      </a:r>
                    </a:p>
                  </a:txBody>
                  <a:tcPr marL="55375" marR="55375" marT="0" marB="0"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r>
                        <a:rPr lang="en-GB" sz="1300" b="0" dirty="0">
                          <a:effectLst/>
                          <a:latin typeface="+mn-lt"/>
                          <a:ea typeface="Calibri" panose="020F0502020204030204" pitchFamily="34" charset="0"/>
                          <a:cs typeface="Times New Roman" panose="02020603050405020304" pitchFamily="18" charset="0"/>
                        </a:rPr>
                        <a:t>4</a:t>
                      </a:r>
                    </a:p>
                  </a:txBody>
                  <a:tcPr marL="55375" marR="55375" marT="0" marB="0" anchor="ctr">
                    <a:lnL w="38100" cap="flat" cmpd="sng" algn="ctr">
                      <a:solidFill>
                        <a:schemeClr val="accent1"/>
                      </a:solidFill>
                      <a:prstDash val="solid"/>
                      <a:round/>
                      <a:headEnd type="none" w="med" len="med"/>
                      <a:tailEnd type="none" w="med" len="med"/>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endParaRPr lang="en-GB" sz="1300" b="0" i="1" dirty="0">
                        <a:effectLst/>
                        <a:latin typeface="+mn-lt"/>
                        <a:ea typeface="Calibri" panose="020F0502020204030204" pitchFamily="34" charset="0"/>
                        <a:cs typeface="Times New Roman" panose="02020603050405020304" pitchFamily="18" charset="0"/>
                      </a:endParaRPr>
                    </a:p>
                  </a:txBody>
                  <a:tcPr marL="55375" marR="55375" marT="0" marB="0" anchor="ctr">
                    <a:lnL w="38100" cap="flat" cmpd="sng" algn="ctr">
                      <a:noFill/>
                      <a:prstDash val="solid"/>
                      <a:round/>
                      <a:headEnd type="none" w="med" len="med"/>
                      <a:tailEnd type="none" w="med" len="med"/>
                    </a:lnL>
                  </a:tcPr>
                </a:tc>
                <a:extLst>
                  <a:ext uri="{0D108BD9-81ED-4DB2-BD59-A6C34878D82A}">
                    <a16:rowId xmlns:a16="http://schemas.microsoft.com/office/drawing/2014/main" val="3715245484"/>
                  </a:ext>
                </a:extLst>
              </a:tr>
              <a:tr h="281407">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300" b="1" kern="1200" dirty="0">
                        <a:solidFill>
                          <a:schemeClr val="tx1"/>
                        </a:solidFill>
                        <a:effectLst/>
                        <a:latin typeface="+mn-lt"/>
                        <a:ea typeface="+mn-ea"/>
                        <a:cs typeface="+mn-cs"/>
                      </a:endParaRPr>
                    </a:p>
                  </a:txBody>
                  <a:tcPr marL="55375" marR="55375" marT="0" marB="0" anchor="ctr">
                    <a:lnR w="381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endParaRPr lang="en-GB" sz="1300" dirty="0">
                        <a:effectLst/>
                        <a:latin typeface="+mn-lt"/>
                        <a:ea typeface="Calibri" panose="020F0502020204030204" pitchFamily="34" charset="0"/>
                        <a:cs typeface="Times New Roman" panose="02020603050405020304" pitchFamily="18" charset="0"/>
                      </a:endParaRPr>
                    </a:p>
                  </a:txBody>
                  <a:tcPr marL="55375" marR="55375" marT="0" marB="0"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endParaRPr lang="en-GB" sz="1300" b="0" dirty="0">
                        <a:effectLst/>
                        <a:latin typeface="+mn-lt"/>
                        <a:ea typeface="Calibri" panose="020F0502020204030204" pitchFamily="34" charset="0"/>
                        <a:cs typeface="Times New Roman" panose="02020603050405020304" pitchFamily="18" charset="0"/>
                      </a:endParaRPr>
                    </a:p>
                  </a:txBody>
                  <a:tcPr marL="55375" marR="55375" marT="0" marB="0" anchor="ctr">
                    <a:lnL w="38100" cap="flat" cmpd="sng" algn="ctr">
                      <a:solidFill>
                        <a:schemeClr val="accent1"/>
                      </a:solidFill>
                      <a:prstDash val="solid"/>
                      <a:round/>
                      <a:headEnd type="none" w="med" len="med"/>
                      <a:tailEnd type="none" w="med" len="med"/>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endParaRPr lang="en-GB" sz="1300" b="0" i="1" dirty="0">
                        <a:effectLst/>
                        <a:latin typeface="+mn-lt"/>
                        <a:ea typeface="Calibri" panose="020F0502020204030204" pitchFamily="34" charset="0"/>
                        <a:cs typeface="Times New Roman" panose="02020603050405020304" pitchFamily="18" charset="0"/>
                      </a:endParaRPr>
                    </a:p>
                  </a:txBody>
                  <a:tcPr marL="55375" marR="55375" marT="0" marB="0" anchor="ctr">
                    <a:lnL w="38100" cap="flat" cmpd="sng" algn="ctr">
                      <a:noFill/>
                      <a:prstDash val="solid"/>
                      <a:round/>
                      <a:headEnd type="none" w="med" len="med"/>
                      <a:tailEnd type="none" w="med" len="med"/>
                    </a:lnL>
                  </a:tcPr>
                </a:tc>
                <a:extLst>
                  <a:ext uri="{0D108BD9-81ED-4DB2-BD59-A6C34878D82A}">
                    <a16:rowId xmlns:a16="http://schemas.microsoft.com/office/drawing/2014/main" val="917451546"/>
                  </a:ext>
                </a:extLst>
              </a:tr>
              <a:tr h="272027">
                <a:tc>
                  <a:txBody>
                    <a:bodyPr/>
                    <a:lstStyle/>
                    <a:p>
                      <a:pPr>
                        <a:lnSpc>
                          <a:spcPct val="107000"/>
                        </a:lnSpc>
                        <a:spcAft>
                          <a:spcPts val="800"/>
                        </a:spcAft>
                      </a:pPr>
                      <a:r>
                        <a:rPr lang="en-GB" sz="1300" b="1" kern="1200" dirty="0">
                          <a:solidFill>
                            <a:schemeClr val="tx1"/>
                          </a:solidFill>
                          <a:effectLst/>
                          <a:latin typeface="+mn-lt"/>
                          <a:ea typeface="+mn-ea"/>
                          <a:cs typeface="+mn-cs"/>
                        </a:rPr>
                        <a:t>Key performance indicators</a:t>
                      </a:r>
                      <a:endParaRPr lang="en-GB" sz="1300" b="0" dirty="0">
                        <a:effectLst/>
                        <a:latin typeface="+mn-lt"/>
                        <a:ea typeface="Calibri" panose="020F0502020204030204" pitchFamily="34" charset="0"/>
                        <a:cs typeface="Times New Roman" panose="02020603050405020304" pitchFamily="18" charset="0"/>
                      </a:endParaRPr>
                    </a:p>
                  </a:txBody>
                  <a:tcPr marL="55375" marR="55375" marT="0" marB="0" anchor="ctr">
                    <a:lnR w="381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endParaRPr lang="en-GB" sz="1300" b="0" dirty="0">
                        <a:effectLst/>
                        <a:latin typeface="+mn-lt"/>
                        <a:ea typeface="Calibri" panose="020F0502020204030204" pitchFamily="34" charset="0"/>
                        <a:cs typeface="Times New Roman" panose="02020603050405020304" pitchFamily="18" charset="0"/>
                      </a:endParaRPr>
                    </a:p>
                  </a:txBody>
                  <a:tcPr marL="55375" marR="55375" marT="0" marB="0"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endParaRPr lang="en-GB" sz="1300" b="0" dirty="0">
                        <a:effectLst/>
                        <a:latin typeface="+mn-lt"/>
                        <a:ea typeface="Calibri" panose="020F0502020204030204" pitchFamily="34" charset="0"/>
                        <a:cs typeface="Times New Roman" panose="02020603050405020304" pitchFamily="18" charset="0"/>
                      </a:endParaRPr>
                    </a:p>
                  </a:txBody>
                  <a:tcPr marL="55375" marR="55375" marT="0" marB="0" anchor="ctr">
                    <a:lnL w="38100" cap="flat" cmpd="sng" algn="ctr">
                      <a:solidFill>
                        <a:schemeClr val="accent1"/>
                      </a:solidFill>
                      <a:prstDash val="solid"/>
                      <a:round/>
                      <a:headEnd type="none" w="med" len="med"/>
                      <a:tailEnd type="none" w="med" len="med"/>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endParaRPr lang="en-GB" sz="1300" b="0" i="1" dirty="0">
                        <a:effectLst/>
                        <a:latin typeface="+mn-lt"/>
                        <a:ea typeface="Calibri" panose="020F0502020204030204" pitchFamily="34" charset="0"/>
                        <a:cs typeface="Times New Roman" panose="02020603050405020304" pitchFamily="18" charset="0"/>
                      </a:endParaRPr>
                    </a:p>
                  </a:txBody>
                  <a:tcPr marL="55375" marR="55375" marT="0" marB="0" anchor="ctr">
                    <a:lnL w="38100" cap="flat" cmpd="sng" algn="ctr">
                      <a:noFill/>
                      <a:prstDash val="solid"/>
                      <a:round/>
                      <a:headEnd type="none" w="med" len="med"/>
                      <a:tailEnd type="none" w="med" len="med"/>
                    </a:lnL>
                  </a:tcPr>
                </a:tc>
                <a:extLst>
                  <a:ext uri="{0D108BD9-81ED-4DB2-BD59-A6C34878D82A}">
                    <a16:rowId xmlns:a16="http://schemas.microsoft.com/office/drawing/2014/main" val="3059472794"/>
                  </a:ext>
                </a:extLst>
              </a:tr>
              <a:tr h="281407">
                <a:tc>
                  <a:txBody>
                    <a:bodyPr/>
                    <a:lstStyle/>
                    <a:p>
                      <a:pPr>
                        <a:lnSpc>
                          <a:spcPct val="107000"/>
                        </a:lnSpc>
                        <a:spcAft>
                          <a:spcPts val="800"/>
                        </a:spcAft>
                      </a:pPr>
                      <a:r>
                        <a:rPr lang="en-GB" sz="1300" b="0" dirty="0">
                          <a:effectLst/>
                          <a:latin typeface="+mn-lt"/>
                        </a:rPr>
                        <a:t>Staff Costs as % of total income</a:t>
                      </a:r>
                      <a:endParaRPr lang="en-GB" sz="1300" b="0" dirty="0">
                        <a:effectLst/>
                        <a:latin typeface="+mn-lt"/>
                        <a:ea typeface="Calibri" panose="020F0502020204030204" pitchFamily="34" charset="0"/>
                        <a:cs typeface="Times New Roman" panose="02020603050405020304" pitchFamily="18" charset="0"/>
                      </a:endParaRPr>
                    </a:p>
                  </a:txBody>
                  <a:tcPr marL="55375" marR="55375" marT="0" marB="0" anchor="ctr">
                    <a:lnR w="381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r>
                        <a:rPr lang="en-GB" sz="1300" b="1" dirty="0">
                          <a:effectLst/>
                          <a:latin typeface="+mn-lt"/>
                        </a:rPr>
                        <a:t>58%</a:t>
                      </a:r>
                      <a:endParaRPr lang="en-GB" sz="1300" b="1" dirty="0">
                        <a:effectLst/>
                        <a:latin typeface="+mn-lt"/>
                        <a:ea typeface="Calibri" panose="020F0502020204030204" pitchFamily="34" charset="0"/>
                        <a:cs typeface="Times New Roman" panose="02020603050405020304" pitchFamily="18" charset="0"/>
                      </a:endParaRPr>
                    </a:p>
                  </a:txBody>
                  <a:tcPr marL="55375" marR="55375" marT="0" marB="0"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r>
                        <a:rPr lang="en-GB" sz="1300" b="0" dirty="0">
                          <a:effectLst/>
                          <a:latin typeface="+mn-lt"/>
                        </a:rPr>
                        <a:t>57%</a:t>
                      </a:r>
                      <a:endParaRPr lang="en-GB" sz="1300" b="0" dirty="0">
                        <a:effectLst/>
                        <a:latin typeface="+mn-lt"/>
                        <a:ea typeface="Calibri" panose="020F0502020204030204" pitchFamily="34" charset="0"/>
                        <a:cs typeface="Times New Roman" panose="02020603050405020304" pitchFamily="18" charset="0"/>
                      </a:endParaRPr>
                    </a:p>
                  </a:txBody>
                  <a:tcPr marL="55375" marR="55375" marT="0" marB="0" anchor="ctr">
                    <a:lnL w="38100" cap="flat" cmpd="sng" algn="ctr">
                      <a:solidFill>
                        <a:schemeClr val="accent1"/>
                      </a:solidFill>
                      <a:prstDash val="solid"/>
                      <a:round/>
                      <a:headEnd type="none" w="med" len="med"/>
                      <a:tailEnd type="none" w="med" len="med"/>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7000"/>
                        </a:lnSpc>
                        <a:spcAft>
                          <a:spcPts val="800"/>
                        </a:spcAft>
                      </a:pPr>
                      <a:r>
                        <a:rPr lang="en-GB" sz="1300" b="0" i="1" dirty="0">
                          <a:effectLst/>
                          <a:latin typeface="+mn-lt"/>
                          <a:ea typeface="Calibri" panose="020F0502020204030204" pitchFamily="34" charset="0"/>
                          <a:cs typeface="Times New Roman" panose="02020603050405020304" pitchFamily="18" charset="0"/>
                        </a:rPr>
                        <a:t>- </a:t>
                      </a:r>
                      <a:r>
                        <a:rPr lang="en-GB" sz="1300" b="0" i="1" dirty="0" err="1">
                          <a:effectLst/>
                          <a:latin typeface="+mn-lt"/>
                          <a:ea typeface="Calibri" panose="020F0502020204030204" pitchFamily="34" charset="0"/>
                          <a:cs typeface="Times New Roman" panose="02020603050405020304" pitchFamily="18" charset="0"/>
                        </a:rPr>
                        <a:t>1pp</a:t>
                      </a:r>
                      <a:endParaRPr lang="en-GB" sz="1300" b="0" i="1" dirty="0">
                        <a:effectLst/>
                        <a:latin typeface="+mn-lt"/>
                        <a:ea typeface="Calibri" panose="020F0502020204030204" pitchFamily="34" charset="0"/>
                        <a:cs typeface="Times New Roman" panose="02020603050405020304" pitchFamily="18" charset="0"/>
                      </a:endParaRPr>
                    </a:p>
                  </a:txBody>
                  <a:tcPr marL="55375" marR="55375" marT="0" marB="0" anchor="ctr">
                    <a:lnL w="38100" cap="flat" cmpd="sng" algn="ctr">
                      <a:noFill/>
                      <a:prstDash val="solid"/>
                      <a:round/>
                      <a:headEnd type="none" w="med" len="med"/>
                      <a:tailEnd type="none" w="med" len="med"/>
                    </a:lnL>
                  </a:tcPr>
                </a:tc>
                <a:extLst>
                  <a:ext uri="{0D108BD9-81ED-4DB2-BD59-A6C34878D82A}">
                    <a16:rowId xmlns:a16="http://schemas.microsoft.com/office/drawing/2014/main" val="238765996"/>
                  </a:ext>
                </a:extLst>
              </a:tr>
              <a:tr h="281407">
                <a:tc>
                  <a:txBody>
                    <a:bodyPr/>
                    <a:lstStyle/>
                    <a:p>
                      <a:pPr>
                        <a:lnSpc>
                          <a:spcPct val="107000"/>
                        </a:lnSpc>
                        <a:spcAft>
                          <a:spcPts val="800"/>
                        </a:spcAft>
                      </a:pPr>
                      <a:r>
                        <a:rPr lang="en-GB" sz="1300" b="0" dirty="0">
                          <a:effectLst/>
                          <a:latin typeface="+mn-lt"/>
                          <a:ea typeface="Calibri" panose="020F0502020204030204" pitchFamily="34" charset="0"/>
                          <a:cs typeface="Times New Roman" panose="02020603050405020304" pitchFamily="18" charset="0"/>
                        </a:rPr>
                        <a:t>Cash balances</a:t>
                      </a:r>
                    </a:p>
                  </a:txBody>
                  <a:tcPr marL="55375" marR="55375" marT="0" marB="0" anchor="ctr">
                    <a:lnR w="381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r>
                        <a:rPr lang="en-GB" sz="1300" b="1" dirty="0">
                          <a:effectLst/>
                          <a:latin typeface="+mn-lt"/>
                          <a:ea typeface="Calibri" panose="020F0502020204030204" pitchFamily="34" charset="0"/>
                          <a:cs typeface="Times New Roman" panose="02020603050405020304" pitchFamily="18" charset="0"/>
                        </a:rPr>
                        <a:t>£</a:t>
                      </a:r>
                      <a:r>
                        <a:rPr lang="en-GB" sz="1300" b="1" dirty="0" err="1">
                          <a:effectLst/>
                          <a:latin typeface="+mn-lt"/>
                          <a:ea typeface="Calibri" panose="020F0502020204030204" pitchFamily="34" charset="0"/>
                          <a:cs typeface="Times New Roman" panose="02020603050405020304" pitchFamily="18" charset="0"/>
                        </a:rPr>
                        <a:t>206m</a:t>
                      </a:r>
                      <a:endParaRPr lang="en-GB" sz="1300" b="1" dirty="0">
                        <a:effectLst/>
                        <a:latin typeface="+mn-lt"/>
                        <a:ea typeface="Calibri" panose="020F0502020204030204" pitchFamily="34" charset="0"/>
                        <a:cs typeface="Times New Roman" panose="02020603050405020304" pitchFamily="18" charset="0"/>
                      </a:endParaRPr>
                    </a:p>
                  </a:txBody>
                  <a:tcPr marL="55375" marR="55375" marT="0" marB="0"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tcPr>
                </a:tc>
                <a:tc>
                  <a:txBody>
                    <a:bodyPr/>
                    <a:lstStyle/>
                    <a:p>
                      <a:pPr algn="ctr">
                        <a:lnSpc>
                          <a:spcPct val="107000"/>
                        </a:lnSpc>
                        <a:spcAft>
                          <a:spcPts val="800"/>
                        </a:spcAft>
                      </a:pPr>
                      <a:r>
                        <a:rPr lang="en-GB" sz="1300" b="0" dirty="0">
                          <a:effectLst/>
                          <a:latin typeface="+mn-lt"/>
                          <a:ea typeface="Calibri" panose="020F0502020204030204" pitchFamily="34" charset="0"/>
                          <a:cs typeface="Times New Roman" panose="02020603050405020304" pitchFamily="18" charset="0"/>
                        </a:rPr>
                        <a:t>£</a:t>
                      </a:r>
                      <a:r>
                        <a:rPr lang="en-GB" sz="1300" b="0" dirty="0" err="1">
                          <a:effectLst/>
                          <a:latin typeface="+mn-lt"/>
                          <a:ea typeface="Calibri" panose="020F0502020204030204" pitchFamily="34" charset="0"/>
                          <a:cs typeface="Times New Roman" panose="02020603050405020304" pitchFamily="18" charset="0"/>
                        </a:rPr>
                        <a:t>218m</a:t>
                      </a:r>
                      <a:endParaRPr lang="en-GB" sz="1300" b="0" dirty="0">
                        <a:effectLst/>
                        <a:latin typeface="+mn-lt"/>
                        <a:ea typeface="Calibri" panose="020F0502020204030204" pitchFamily="34" charset="0"/>
                        <a:cs typeface="Times New Roman" panose="02020603050405020304" pitchFamily="18" charset="0"/>
                      </a:endParaRPr>
                    </a:p>
                  </a:txBody>
                  <a:tcPr marL="55375" marR="55375" marT="0" marB="0" anchor="ctr">
                    <a:lnL w="38100" cap="flat" cmpd="sng" algn="ctr">
                      <a:solidFill>
                        <a:schemeClr val="accent1"/>
                      </a:solidFill>
                      <a:prstDash val="solid"/>
                      <a:round/>
                      <a:headEnd type="none" w="med" len="med"/>
                      <a:tailEnd type="none" w="med" len="med"/>
                    </a:lnL>
                    <a:lnR w="381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GB" sz="1300" b="0" i="1" dirty="0">
                          <a:effectLst/>
                          <a:latin typeface="+mn-lt"/>
                          <a:ea typeface="Calibri" panose="020F0502020204030204" pitchFamily="34" charset="0"/>
                          <a:cs typeface="Times New Roman" panose="02020603050405020304" pitchFamily="18" charset="0"/>
                        </a:rPr>
                        <a:t>-6%</a:t>
                      </a:r>
                    </a:p>
                  </a:txBody>
                  <a:tcPr marL="55375" marR="55375" marT="0" marB="0" anchor="ctr">
                    <a:lnL w="38100" cap="flat" cmpd="sng" algn="ctr">
                      <a:noFill/>
                      <a:prstDash val="solid"/>
                      <a:round/>
                      <a:headEnd type="none" w="med" len="med"/>
                      <a:tailEnd type="none" w="med" len="med"/>
                    </a:lnL>
                  </a:tcPr>
                </a:tc>
                <a:extLst>
                  <a:ext uri="{0D108BD9-81ED-4DB2-BD59-A6C34878D82A}">
                    <a16:rowId xmlns:a16="http://schemas.microsoft.com/office/drawing/2014/main" val="813236825"/>
                  </a:ext>
                </a:extLst>
              </a:tr>
              <a:tr h="281407">
                <a:tc>
                  <a:txBody>
                    <a:bodyPr/>
                    <a:lstStyle/>
                    <a:p>
                      <a:pPr>
                        <a:lnSpc>
                          <a:spcPct val="107000"/>
                        </a:lnSpc>
                        <a:spcAft>
                          <a:spcPts val="800"/>
                        </a:spcAft>
                      </a:pPr>
                      <a:r>
                        <a:rPr lang="en-GB" sz="1300" b="0" dirty="0">
                          <a:effectLst/>
                          <a:latin typeface="+mn-lt"/>
                          <a:ea typeface="Calibri" panose="020F0502020204030204" pitchFamily="34" charset="0"/>
                          <a:cs typeface="Times New Roman" panose="02020603050405020304" pitchFamily="18" charset="0"/>
                        </a:rPr>
                        <a:t>Staff numbers (FTE) – closing*</a:t>
                      </a:r>
                    </a:p>
                  </a:txBody>
                  <a:tcPr marL="55375" marR="55375" marT="0" marB="0" anchor="ctr">
                    <a:lnR w="381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lnSpc>
                          <a:spcPct val="107000"/>
                        </a:lnSpc>
                        <a:spcAft>
                          <a:spcPts val="800"/>
                        </a:spcAft>
                      </a:pPr>
                      <a:r>
                        <a:rPr lang="en-GB" sz="1300" b="1" dirty="0">
                          <a:effectLst/>
                          <a:latin typeface="+mn-lt"/>
                          <a:ea typeface="Calibri" panose="020F0502020204030204" pitchFamily="34" charset="0"/>
                          <a:cs typeface="Times New Roman" panose="02020603050405020304" pitchFamily="18" charset="0"/>
                        </a:rPr>
                        <a:t>6,200</a:t>
                      </a:r>
                    </a:p>
                  </a:txBody>
                  <a:tcPr marL="55375" marR="55375" marT="0" marB="0"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B w="38100" cap="flat" cmpd="sng" algn="ctr">
                      <a:solidFill>
                        <a:schemeClr val="accent1"/>
                      </a:solidFill>
                      <a:prstDash val="solid"/>
                      <a:round/>
                      <a:headEnd type="none" w="med" len="med"/>
                      <a:tailEnd type="none" w="med" len="med"/>
                    </a:lnB>
                  </a:tcPr>
                </a:tc>
                <a:tc>
                  <a:txBody>
                    <a:bodyPr/>
                    <a:lstStyle/>
                    <a:p>
                      <a:pPr algn="ctr">
                        <a:lnSpc>
                          <a:spcPct val="107000"/>
                        </a:lnSpc>
                        <a:spcAft>
                          <a:spcPts val="800"/>
                        </a:spcAft>
                      </a:pPr>
                      <a:r>
                        <a:rPr lang="en-GB" sz="1300" b="0" dirty="0">
                          <a:effectLst/>
                          <a:latin typeface="+mn-lt"/>
                          <a:ea typeface="Calibri" panose="020F0502020204030204" pitchFamily="34" charset="0"/>
                          <a:cs typeface="Times New Roman" panose="02020603050405020304" pitchFamily="18" charset="0"/>
                        </a:rPr>
                        <a:t>6,033</a:t>
                      </a:r>
                    </a:p>
                  </a:txBody>
                  <a:tcPr marL="55375" marR="55375" marT="0" marB="0" anchor="ctr">
                    <a:lnL w="38100" cap="flat" cmpd="sng" algn="ctr">
                      <a:solidFill>
                        <a:schemeClr val="accent1"/>
                      </a:solid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GB" sz="1300" b="0" i="1" dirty="0">
                          <a:effectLst/>
                          <a:latin typeface="+mn-lt"/>
                          <a:ea typeface="Calibri" panose="020F0502020204030204" pitchFamily="34" charset="0"/>
                          <a:cs typeface="Times New Roman" panose="02020603050405020304" pitchFamily="18" charset="0"/>
                        </a:rPr>
                        <a:t>+3%</a:t>
                      </a:r>
                    </a:p>
                  </a:txBody>
                  <a:tcPr marL="55375" marR="55375" marT="0" marB="0" anchor="ctr">
                    <a:lnL w="38100" cap="flat" cmpd="sng" algn="ctr">
                      <a:noFill/>
                      <a:prstDash val="solid"/>
                      <a:round/>
                      <a:headEnd type="none" w="med" len="med"/>
                      <a:tailEnd type="none" w="med" len="med"/>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68506092"/>
                  </a:ext>
                </a:extLst>
              </a:tr>
            </a:tbl>
          </a:graphicData>
        </a:graphic>
      </p:graphicFrame>
      <p:sp>
        <p:nvSpPr>
          <p:cNvPr id="7" name="TextBox 6">
            <a:extLst>
              <a:ext uri="{FF2B5EF4-FFF2-40B4-BE49-F238E27FC236}">
                <a16:creationId xmlns:a16="http://schemas.microsoft.com/office/drawing/2014/main" id="{77DF4C7C-A6FC-BD2E-49A9-A24C110D1A12}"/>
              </a:ext>
            </a:extLst>
          </p:cNvPr>
          <p:cNvSpPr txBox="1"/>
          <p:nvPr/>
        </p:nvSpPr>
        <p:spPr>
          <a:xfrm>
            <a:off x="6630124" y="1192327"/>
            <a:ext cx="5058075" cy="5253298"/>
          </a:xfrm>
          <a:prstGeom prst="rect">
            <a:avLst/>
          </a:prstGeom>
          <a:noFill/>
        </p:spPr>
        <p:txBody>
          <a:bodyPr wrap="square">
            <a:spAutoFit/>
          </a:bodyPr>
          <a:lstStyle/>
          <a:p>
            <a:pPr marL="182563" marR="0" lvl="1" indent="-952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highlight>
                <a:srgbClr val="FFFF00"/>
              </a:highlight>
              <a:uLnTx/>
              <a:uFillTx/>
              <a:latin typeface="Derailed" panose="020B0503030101060003" pitchFamily="34" charset="77"/>
              <a:ea typeface="+mn-ea"/>
              <a:cs typeface="+mn-cs"/>
            </a:endParaRPr>
          </a:p>
          <a:p>
            <a:pPr marL="182563" marR="0" lvl="1" indent="-952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Derailed" panose="020B0503030101060003" pitchFamily="34" charset="77"/>
                <a:ea typeface="+mn-ea"/>
                <a:cs typeface="+mn-cs"/>
              </a:rPr>
              <a:t>Student recruitment in September was relatively strong, particularly in comparison to the issues seen in many universities. </a:t>
            </a:r>
          </a:p>
          <a:p>
            <a:pPr marL="182563" marR="0" lvl="1" indent="-952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Derailed" panose="020B0503030101060003" pitchFamily="34" charset="77"/>
              <a:ea typeface="+mn-ea"/>
              <a:cs typeface="+mn-cs"/>
            </a:endParaRPr>
          </a:p>
          <a:p>
            <a:pPr marL="182563" marR="0" lvl="1" indent="-952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Derailed" panose="020B0503030101060003" pitchFamily="34" charset="77"/>
                <a:ea typeface="+mn-ea"/>
                <a:cs typeface="+mn-cs"/>
              </a:rPr>
              <a:t>However, our cost base continues to grow (albeit at a slower rate than last year).</a:t>
            </a:r>
          </a:p>
          <a:p>
            <a:pPr marL="182563" marR="0" lvl="1" indent="-952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Derailed" panose="020B0503030101060003" pitchFamily="34" charset="77"/>
              <a:ea typeface="+mn-ea"/>
              <a:cs typeface="+mn-cs"/>
            </a:endParaRPr>
          </a:p>
          <a:p>
            <a:pPr marL="182563" marR="0" lvl="1" indent="-952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Derailed" panose="020B0503030101060003" pitchFamily="34" charset="77"/>
                <a:ea typeface="+mn-ea"/>
                <a:cs typeface="+mn-cs"/>
              </a:rPr>
              <a:t>Costs forecast to exceed our total income this year – leading to an expected operating deficit of £</a:t>
            </a:r>
            <a:r>
              <a:rPr kumimoji="0" lang="en-GB" sz="1800" b="0" i="0" u="none" strike="noStrike" kern="1200" cap="none" spc="0" normalizeH="0" baseline="0" noProof="0" dirty="0" err="1">
                <a:ln>
                  <a:noFill/>
                </a:ln>
                <a:solidFill>
                  <a:srgbClr val="000000"/>
                </a:solidFill>
                <a:effectLst/>
                <a:uLnTx/>
                <a:uFillTx/>
                <a:latin typeface="Derailed" panose="020B0503030101060003" pitchFamily="34" charset="77"/>
                <a:ea typeface="+mn-ea"/>
                <a:cs typeface="+mn-cs"/>
              </a:rPr>
              <a:t>8m</a:t>
            </a:r>
            <a:r>
              <a:rPr kumimoji="0" lang="en-GB" sz="1800" b="0" i="0" u="none" strike="noStrike" kern="1200" cap="none" spc="0" normalizeH="0" baseline="0" noProof="0" dirty="0">
                <a:ln>
                  <a:noFill/>
                </a:ln>
                <a:solidFill>
                  <a:srgbClr val="000000"/>
                </a:solidFill>
                <a:effectLst/>
                <a:uLnTx/>
                <a:uFillTx/>
                <a:latin typeface="Derailed" panose="020B0503030101060003" pitchFamily="34" charset="77"/>
                <a:ea typeface="+mn-ea"/>
                <a:cs typeface="+mn-cs"/>
              </a:rPr>
              <a:t> this year. </a:t>
            </a:r>
          </a:p>
          <a:p>
            <a:pPr marL="182563" marR="0" lvl="1" indent="-952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Derailed" panose="020B0503030101060003" pitchFamily="34" charset="77"/>
              <a:ea typeface="+mn-ea"/>
              <a:cs typeface="+mn-cs"/>
            </a:endParaRPr>
          </a:p>
          <a:p>
            <a:pPr marL="182563" marR="0" lvl="1" indent="-952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Derailed" panose="020B0503030101060003" pitchFamily="34" charset="77"/>
                <a:ea typeface="+mn-ea"/>
                <a:cs typeface="+mn-cs"/>
              </a:rPr>
              <a:t>Need to be very mindful of our controlling our costs base where we can.</a:t>
            </a:r>
          </a:p>
          <a:p>
            <a:pPr marL="182563" marR="0" lvl="1" indent="-952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Derailed" panose="020B0503030101060003" pitchFamily="34" charset="77"/>
              <a:ea typeface="+mn-ea"/>
              <a:cs typeface="+mn-cs"/>
            </a:endParaRPr>
          </a:p>
          <a:p>
            <a:pPr marL="182563" marR="0" lvl="1" indent="-952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Derailed" panose="020B0503030101060003" pitchFamily="34" charset="77"/>
                <a:ea typeface="+mn-ea"/>
                <a:cs typeface="+mn-cs"/>
              </a:rPr>
              <a:t>Three-year financial plan being prepared.</a:t>
            </a:r>
          </a:p>
          <a:p>
            <a:pPr marL="182563" marR="0" lvl="1" indent="-952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highlight>
                <a:srgbClr val="FFFF00"/>
              </a:highlight>
              <a:uLnTx/>
              <a:uFillTx/>
              <a:latin typeface="Derailed" panose="020B0503030101060003" pitchFamily="34" charset="77"/>
              <a:ea typeface="+mn-ea"/>
              <a:cs typeface="+mn-cs"/>
            </a:endParaRPr>
          </a:p>
        </p:txBody>
      </p:sp>
    </p:spTree>
    <p:extLst>
      <p:ext uri="{BB962C8B-B14F-4D97-AF65-F5344CB8AC3E}">
        <p14:creationId xmlns:p14="http://schemas.microsoft.com/office/powerpoint/2010/main" val="2489365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FAB34-E721-A9E8-9159-14A18773022D}"/>
              </a:ext>
            </a:extLst>
          </p:cNvPr>
          <p:cNvSpPr>
            <a:spLocks noGrp="1"/>
          </p:cNvSpPr>
          <p:nvPr>
            <p:ph type="ctrTitle"/>
          </p:nvPr>
        </p:nvSpPr>
        <p:spPr/>
        <p:txBody>
          <a:bodyPr>
            <a:normAutofit/>
          </a:bodyPr>
          <a:lstStyle/>
          <a:p>
            <a:r>
              <a:rPr lang="en-GB" dirty="0"/>
              <a:t>Looking ahead</a:t>
            </a:r>
          </a:p>
        </p:txBody>
      </p:sp>
    </p:spTree>
    <p:extLst>
      <p:ext uri="{BB962C8B-B14F-4D97-AF65-F5344CB8AC3E}">
        <p14:creationId xmlns:p14="http://schemas.microsoft.com/office/powerpoint/2010/main" val="1459486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C5915-AAE3-695E-0EEF-291851EC8EAF}"/>
              </a:ext>
            </a:extLst>
          </p:cNvPr>
          <p:cNvSpPr>
            <a:spLocks noGrp="1"/>
          </p:cNvSpPr>
          <p:nvPr>
            <p:ph type="title"/>
          </p:nvPr>
        </p:nvSpPr>
        <p:spPr>
          <a:xfrm>
            <a:off x="560389" y="608586"/>
            <a:ext cx="10515600" cy="883658"/>
          </a:xfrm>
        </p:spPr>
        <p:txBody>
          <a:bodyPr>
            <a:normAutofit/>
          </a:bodyPr>
          <a:lstStyle/>
          <a:p>
            <a:r>
              <a:rPr lang="en-GB" sz="2400" dirty="0"/>
              <a:t>Looking ahead to the next few months</a:t>
            </a:r>
          </a:p>
        </p:txBody>
      </p:sp>
      <p:sp>
        <p:nvSpPr>
          <p:cNvPr id="3" name="Content Placeholder 2">
            <a:extLst>
              <a:ext uri="{FF2B5EF4-FFF2-40B4-BE49-F238E27FC236}">
                <a16:creationId xmlns:a16="http://schemas.microsoft.com/office/drawing/2014/main" id="{535F8D46-6E7A-E95F-A8AF-56AB01328497}"/>
              </a:ext>
            </a:extLst>
          </p:cNvPr>
          <p:cNvSpPr>
            <a:spLocks noGrp="1"/>
          </p:cNvSpPr>
          <p:nvPr>
            <p:ph sz="quarter" idx="10"/>
          </p:nvPr>
        </p:nvSpPr>
        <p:spPr>
          <a:xfrm>
            <a:off x="619937" y="1362234"/>
            <a:ext cx="7660264" cy="3760284"/>
          </a:xfrm>
        </p:spPr>
        <p:txBody>
          <a:bodyPr>
            <a:normAutofit/>
          </a:bodyPr>
          <a:lstStyle/>
          <a:p>
            <a:pPr marL="285750" indent="-285750">
              <a:buFont typeface="Arial" panose="020B0604020202020204" pitchFamily="34" charset="0"/>
              <a:buChar char="•"/>
            </a:pPr>
            <a:r>
              <a:rPr lang="en-GB" sz="2000" dirty="0">
                <a:solidFill>
                  <a:srgbClr val="333333"/>
                </a:solidFill>
              </a:rPr>
              <a:t>New Chair of Council, Pat Ritchie, from 1 August 2024</a:t>
            </a:r>
          </a:p>
          <a:p>
            <a:pPr marL="285750" indent="-285750">
              <a:buFont typeface="Arial" panose="020B0604020202020204" pitchFamily="34" charset="0"/>
              <a:buChar char="•"/>
            </a:pPr>
            <a:r>
              <a:rPr lang="en-GB" sz="2000" dirty="0">
                <a:solidFill>
                  <a:srgbClr val="333333"/>
                </a:solidFill>
              </a:rPr>
              <a:t>Appointment of a Deputy Vice-Chancellor</a:t>
            </a:r>
          </a:p>
          <a:p>
            <a:pPr marL="285750" indent="-285750">
              <a:buFont typeface="Arial" panose="020B0604020202020204" pitchFamily="34" charset="0"/>
              <a:buChar char="•"/>
            </a:pPr>
            <a:r>
              <a:rPr lang="en-GB" sz="2000" dirty="0">
                <a:solidFill>
                  <a:srgbClr val="333333"/>
                </a:solidFill>
              </a:rPr>
              <a:t>Overseas visits – forthcoming trip to Malaysia &amp; Singapore</a:t>
            </a:r>
          </a:p>
          <a:p>
            <a:pPr marL="285750" indent="-285750">
              <a:buFont typeface="Arial" panose="020B0604020202020204" pitchFamily="34" charset="0"/>
              <a:buChar char="•"/>
            </a:pPr>
            <a:r>
              <a:rPr lang="en-GB" sz="2000" dirty="0">
                <a:solidFill>
                  <a:srgbClr val="333333"/>
                </a:solidFill>
              </a:rPr>
              <a:t>Alumni Refresher Weekend (12-14 July), including the annual meeting of Convocation</a:t>
            </a:r>
          </a:p>
          <a:p>
            <a:pPr marL="285750" indent="-285750">
              <a:buFont typeface="Arial" panose="020B0604020202020204" pitchFamily="34" charset="0"/>
              <a:buChar char="•"/>
            </a:pPr>
            <a:r>
              <a:rPr lang="en-GB" sz="2000" dirty="0">
                <a:solidFill>
                  <a:srgbClr val="333333"/>
                </a:solidFill>
              </a:rPr>
              <a:t>New members of Senate and Council being elected by academic and PS colleagues.</a:t>
            </a:r>
          </a:p>
          <a:p>
            <a:pPr marL="285750" indent="-285750">
              <a:buFont typeface="Arial" panose="020B0604020202020204" pitchFamily="34" charset="0"/>
              <a:buChar char="•"/>
            </a:pPr>
            <a:endParaRPr lang="en-GB" sz="2000" dirty="0">
              <a:solidFill>
                <a:srgbClr val="333333"/>
              </a:solidFill>
            </a:endParaRPr>
          </a:p>
          <a:p>
            <a:pPr marL="285750" indent="-285750">
              <a:buFont typeface="Arial" panose="020B0604020202020204" pitchFamily="34" charset="0"/>
              <a:buChar char="•"/>
            </a:pPr>
            <a:endParaRPr lang="en-GB" sz="2000" dirty="0">
              <a:solidFill>
                <a:srgbClr val="333333"/>
              </a:solidFill>
            </a:endParaRPr>
          </a:p>
        </p:txBody>
      </p:sp>
      <p:sp>
        <p:nvSpPr>
          <p:cNvPr id="5" name="Text Placeholder 4">
            <a:extLst>
              <a:ext uri="{FF2B5EF4-FFF2-40B4-BE49-F238E27FC236}">
                <a16:creationId xmlns:a16="http://schemas.microsoft.com/office/drawing/2014/main" id="{8B0943EE-A99A-B5A8-0C67-79CDD0E8EE6C}"/>
              </a:ext>
            </a:extLst>
          </p:cNvPr>
          <p:cNvSpPr>
            <a:spLocks noGrp="1"/>
          </p:cNvSpPr>
          <p:nvPr>
            <p:ph type="body" sz="quarter" idx="17"/>
          </p:nvPr>
        </p:nvSpPr>
        <p:spPr/>
        <p:txBody>
          <a:bodyPr/>
          <a:lstStyle/>
          <a:p>
            <a:r>
              <a:rPr lang="en-GB" dirty="0"/>
              <a:t>Academic Board</a:t>
            </a:r>
          </a:p>
        </p:txBody>
      </p:sp>
      <p:pic>
        <p:nvPicPr>
          <p:cNvPr id="8" name="Picture 7">
            <a:extLst>
              <a:ext uri="{FF2B5EF4-FFF2-40B4-BE49-F238E27FC236}">
                <a16:creationId xmlns:a16="http://schemas.microsoft.com/office/drawing/2014/main" id="{5A5131A7-9AFA-32E8-414E-41EA97FE79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49928" y="1130253"/>
            <a:ext cx="1822135" cy="2018239"/>
          </a:xfrm>
          <a:prstGeom prst="rect">
            <a:avLst/>
          </a:prstGeom>
          <a:ln>
            <a:solidFill>
              <a:schemeClr val="tx1"/>
            </a:solidFill>
          </a:ln>
        </p:spPr>
      </p:pic>
      <p:pic>
        <p:nvPicPr>
          <p:cNvPr id="10" name="Picture 9">
            <a:extLst>
              <a:ext uri="{FF2B5EF4-FFF2-40B4-BE49-F238E27FC236}">
                <a16:creationId xmlns:a16="http://schemas.microsoft.com/office/drawing/2014/main" id="{6EBC0B86-36BB-4804-A28C-270258C1AF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69964" y="3242376"/>
            <a:ext cx="2902099" cy="1943200"/>
          </a:xfrm>
          <a:prstGeom prst="rect">
            <a:avLst/>
          </a:prstGeom>
          <a:ln>
            <a:solidFill>
              <a:schemeClr val="tx1"/>
            </a:solidFill>
          </a:ln>
        </p:spPr>
      </p:pic>
    </p:spTree>
    <p:extLst>
      <p:ext uri="{BB962C8B-B14F-4D97-AF65-F5344CB8AC3E}">
        <p14:creationId xmlns:p14="http://schemas.microsoft.com/office/powerpoint/2010/main" val="382906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112E5-2C75-BF63-45EC-F079C4745559}"/>
              </a:ext>
            </a:extLst>
          </p:cNvPr>
          <p:cNvSpPr>
            <a:spLocks noGrp="1"/>
          </p:cNvSpPr>
          <p:nvPr>
            <p:ph type="ctrTitle"/>
          </p:nvPr>
        </p:nvSpPr>
        <p:spPr/>
        <p:txBody>
          <a:bodyPr/>
          <a:lstStyle/>
          <a:p>
            <a:r>
              <a:rPr lang="en-GB" dirty="0"/>
              <a:t>Questions </a:t>
            </a:r>
          </a:p>
        </p:txBody>
      </p:sp>
    </p:spTree>
    <p:extLst>
      <p:ext uri="{BB962C8B-B14F-4D97-AF65-F5344CB8AC3E}">
        <p14:creationId xmlns:p14="http://schemas.microsoft.com/office/powerpoint/2010/main" val="4026516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F205B-2A2A-86B3-A1CA-25240A520F8D}"/>
              </a:ext>
            </a:extLst>
          </p:cNvPr>
          <p:cNvSpPr>
            <a:spLocks noGrp="1"/>
          </p:cNvSpPr>
          <p:nvPr>
            <p:ph type="ctrTitle"/>
          </p:nvPr>
        </p:nvSpPr>
        <p:spPr/>
        <p:txBody>
          <a:bodyPr/>
          <a:lstStyle/>
          <a:p>
            <a:r>
              <a:rPr lang="en-GB" dirty="0"/>
              <a:t>Thank you </a:t>
            </a:r>
          </a:p>
        </p:txBody>
      </p:sp>
    </p:spTree>
    <p:extLst>
      <p:ext uri="{BB962C8B-B14F-4D97-AF65-F5344CB8AC3E}">
        <p14:creationId xmlns:p14="http://schemas.microsoft.com/office/powerpoint/2010/main" val="1874040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CB165-6CA5-4CA8-0178-4EC20E68F242}"/>
              </a:ext>
            </a:extLst>
          </p:cNvPr>
          <p:cNvSpPr>
            <a:spLocks noGrp="1"/>
          </p:cNvSpPr>
          <p:nvPr>
            <p:ph type="title"/>
          </p:nvPr>
        </p:nvSpPr>
        <p:spPr/>
        <p:txBody>
          <a:bodyPr>
            <a:normAutofit/>
          </a:bodyPr>
          <a:lstStyle/>
          <a:p>
            <a:r>
              <a:rPr kumimoji="0" lang="en-GB" sz="2800" b="1" i="0" u="none" strike="noStrike" kern="1200" cap="none" spc="0" normalizeH="0" baseline="0" noProof="0" dirty="0">
                <a:ln>
                  <a:noFill/>
                </a:ln>
                <a:solidFill>
                  <a:srgbClr val="003A65"/>
                </a:solidFill>
                <a:effectLst/>
                <a:uLnTx/>
                <a:uFillTx/>
                <a:latin typeface="Derailed"/>
                <a:ea typeface="+mn-ea"/>
                <a:cs typeface="+mn-cs"/>
              </a:rPr>
              <a:t>Research (1): NU Futures and </a:t>
            </a:r>
            <a:r>
              <a:rPr kumimoji="0" lang="en-GB" sz="2800" b="1" i="0" u="none" strike="noStrike" kern="1200" cap="none" spc="0" normalizeH="0" baseline="0" noProof="0" dirty="0" err="1">
                <a:ln>
                  <a:noFill/>
                </a:ln>
                <a:solidFill>
                  <a:srgbClr val="003A65"/>
                </a:solidFill>
                <a:effectLst/>
                <a:uLnTx/>
                <a:uFillTx/>
                <a:latin typeface="Derailed"/>
                <a:ea typeface="+mn-ea"/>
                <a:cs typeface="+mn-cs"/>
              </a:rPr>
              <a:t>NUAcT</a:t>
            </a:r>
            <a:r>
              <a:rPr kumimoji="0" lang="en-GB" sz="2800" b="1" i="0" u="none" strike="noStrike" kern="1200" cap="none" spc="0" normalizeH="0" baseline="0" noProof="0" dirty="0">
                <a:ln>
                  <a:noFill/>
                </a:ln>
                <a:solidFill>
                  <a:srgbClr val="003A65"/>
                </a:solidFill>
                <a:effectLst/>
                <a:uLnTx/>
                <a:uFillTx/>
                <a:latin typeface="Derailed"/>
                <a:ea typeface="+mn-ea"/>
                <a:cs typeface="+mn-cs"/>
              </a:rPr>
              <a:t> -  Refreshed Recruitment Approach</a:t>
            </a:r>
            <a:endParaRPr lang="en-GB" sz="2800" dirty="0"/>
          </a:p>
        </p:txBody>
      </p:sp>
      <p:sp>
        <p:nvSpPr>
          <p:cNvPr id="5" name="Text Placeholder 4">
            <a:extLst>
              <a:ext uri="{FF2B5EF4-FFF2-40B4-BE49-F238E27FC236}">
                <a16:creationId xmlns:a16="http://schemas.microsoft.com/office/drawing/2014/main" id="{9AE7A896-7FE7-AD6B-D180-BCC74B2333CB}"/>
              </a:ext>
            </a:extLst>
          </p:cNvPr>
          <p:cNvSpPr>
            <a:spLocks noGrp="1"/>
          </p:cNvSpPr>
          <p:nvPr>
            <p:ph type="body" sz="quarter" idx="17"/>
          </p:nvPr>
        </p:nvSpPr>
        <p:spPr/>
        <p:txBody>
          <a:bodyPr/>
          <a:lstStyle/>
          <a:p>
            <a:r>
              <a:rPr lang="en-GB" dirty="0"/>
              <a:t>Academic Board</a:t>
            </a:r>
          </a:p>
        </p:txBody>
      </p:sp>
      <p:pic>
        <p:nvPicPr>
          <p:cNvPr id="6" name="Picture 5">
            <a:extLst>
              <a:ext uri="{FF2B5EF4-FFF2-40B4-BE49-F238E27FC236}">
                <a16:creationId xmlns:a16="http://schemas.microsoft.com/office/drawing/2014/main" id="{56D186EE-848B-A447-E09B-92BCC58B8A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478" y="1889132"/>
            <a:ext cx="11315157" cy="3944454"/>
          </a:xfrm>
          <a:prstGeom prst="rect">
            <a:avLst/>
          </a:prstGeom>
        </p:spPr>
      </p:pic>
    </p:spTree>
    <p:extLst>
      <p:ext uri="{BB962C8B-B14F-4D97-AF65-F5344CB8AC3E}">
        <p14:creationId xmlns:p14="http://schemas.microsoft.com/office/powerpoint/2010/main" val="1411450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CB165-6CA5-4CA8-0178-4EC20E68F242}"/>
              </a:ext>
            </a:extLst>
          </p:cNvPr>
          <p:cNvSpPr>
            <a:spLocks noGrp="1"/>
          </p:cNvSpPr>
          <p:nvPr>
            <p:ph type="title"/>
          </p:nvPr>
        </p:nvSpPr>
        <p:spPr/>
        <p:txBody>
          <a:bodyPr>
            <a:normAutofit/>
          </a:bodyPr>
          <a:lstStyle/>
          <a:p>
            <a:r>
              <a:rPr kumimoji="0" lang="en-GB" sz="2800" b="1" i="0" u="none" strike="noStrike" kern="1200" cap="none" spc="0" normalizeH="0" baseline="0" noProof="0" dirty="0">
                <a:ln>
                  <a:noFill/>
                </a:ln>
                <a:solidFill>
                  <a:srgbClr val="003A65"/>
                </a:solidFill>
                <a:effectLst/>
                <a:uLnTx/>
                <a:uFillTx/>
                <a:latin typeface="Derailed"/>
                <a:ea typeface="+mn-ea"/>
                <a:cs typeface="+mn-cs"/>
              </a:rPr>
              <a:t>Research (2): </a:t>
            </a:r>
            <a:r>
              <a:rPr lang="en-GB" sz="2800" b="1" dirty="0">
                <a:latin typeface="Derailed"/>
              </a:rPr>
              <a:t>NU Centres for Research Excellence (</a:t>
            </a:r>
            <a:r>
              <a:rPr lang="en-GB" sz="2800" b="1" dirty="0" err="1">
                <a:latin typeface="Derailed"/>
              </a:rPr>
              <a:t>NUCoREs</a:t>
            </a:r>
            <a:r>
              <a:rPr lang="en-GB" sz="2800" b="1" dirty="0">
                <a:latin typeface="Derailed"/>
              </a:rPr>
              <a:t>) Renewal</a:t>
            </a:r>
            <a:endParaRPr lang="en-GB" sz="2800" dirty="0"/>
          </a:p>
        </p:txBody>
      </p:sp>
      <p:sp>
        <p:nvSpPr>
          <p:cNvPr id="5" name="Text Placeholder 4">
            <a:extLst>
              <a:ext uri="{FF2B5EF4-FFF2-40B4-BE49-F238E27FC236}">
                <a16:creationId xmlns:a16="http://schemas.microsoft.com/office/drawing/2014/main" id="{9AE7A896-7FE7-AD6B-D180-BCC74B2333CB}"/>
              </a:ext>
            </a:extLst>
          </p:cNvPr>
          <p:cNvSpPr>
            <a:spLocks noGrp="1"/>
          </p:cNvSpPr>
          <p:nvPr>
            <p:ph type="body" sz="quarter" idx="17"/>
          </p:nvPr>
        </p:nvSpPr>
        <p:spPr/>
        <p:txBody>
          <a:bodyPr/>
          <a:lstStyle/>
          <a:p>
            <a:r>
              <a:rPr lang="en-GB" dirty="0"/>
              <a:t>Academic Board</a:t>
            </a:r>
          </a:p>
        </p:txBody>
      </p:sp>
      <p:pic>
        <p:nvPicPr>
          <p:cNvPr id="3" name="Picture 2">
            <a:extLst>
              <a:ext uri="{FF2B5EF4-FFF2-40B4-BE49-F238E27FC236}">
                <a16:creationId xmlns:a16="http://schemas.microsoft.com/office/drawing/2014/main" id="{69817E35-6273-FC72-74A5-5E370E101E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55231" y="4808471"/>
            <a:ext cx="4817350" cy="1086743"/>
          </a:xfrm>
          <a:prstGeom prst="rect">
            <a:avLst/>
          </a:prstGeom>
        </p:spPr>
      </p:pic>
      <p:pic>
        <p:nvPicPr>
          <p:cNvPr id="4" name="Picture 4" descr="National trust, National, Trust logo">
            <a:extLst>
              <a:ext uri="{FF2B5EF4-FFF2-40B4-BE49-F238E27FC236}">
                <a16:creationId xmlns:a16="http://schemas.microsoft.com/office/drawing/2014/main" id="{2DA95D59-87C3-0465-F4FA-12A6647BD1D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777225" y="3194429"/>
            <a:ext cx="979754" cy="14594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hildren's charity : Coram Group">
            <a:extLst>
              <a:ext uri="{FF2B5EF4-FFF2-40B4-BE49-F238E27FC236}">
                <a16:creationId xmlns:a16="http://schemas.microsoft.com/office/drawing/2014/main" id="{BF52224D-0A8E-DFFE-F111-BD8543307B4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16652" y="3739996"/>
            <a:ext cx="3671331" cy="4486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7E89679-915A-CC6B-9CD2-16553000D750}"/>
              </a:ext>
            </a:extLst>
          </p:cNvPr>
          <p:cNvPicPr>
            <a:picLocks noChangeAspect="1"/>
          </p:cNvPicPr>
          <p:nvPr/>
        </p:nvPicPr>
        <p:blipFill>
          <a:blip r:embed="rId6"/>
          <a:stretch>
            <a:fillRect/>
          </a:stretch>
        </p:blipFill>
        <p:spPr>
          <a:xfrm>
            <a:off x="8289899" y="1769774"/>
            <a:ext cx="3564644" cy="1292834"/>
          </a:xfrm>
          <a:prstGeom prst="rect">
            <a:avLst/>
          </a:prstGeom>
        </p:spPr>
      </p:pic>
      <p:pic>
        <p:nvPicPr>
          <p:cNvPr id="9" name="Picture 8" descr="A green and blue logo&#10;&#10;Description automatically generated">
            <a:extLst>
              <a:ext uri="{FF2B5EF4-FFF2-40B4-BE49-F238E27FC236}">
                <a16:creationId xmlns:a16="http://schemas.microsoft.com/office/drawing/2014/main" id="{8F0D70B8-AF22-6EFD-6C0C-8089C264BFF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72233" y="1934998"/>
            <a:ext cx="1939404" cy="1070069"/>
          </a:xfrm>
          <a:prstGeom prst="rect">
            <a:avLst/>
          </a:prstGeom>
        </p:spPr>
      </p:pic>
      <p:pic>
        <p:nvPicPr>
          <p:cNvPr id="10" name="Content Placeholder 15">
            <a:extLst>
              <a:ext uri="{FF2B5EF4-FFF2-40B4-BE49-F238E27FC236}">
                <a16:creationId xmlns:a16="http://schemas.microsoft.com/office/drawing/2014/main" id="{E9B98B9B-270A-DAB7-3E1C-8ABD8B888589}"/>
              </a:ext>
            </a:extLst>
          </p:cNvPr>
          <p:cNvPicPr>
            <a:picLocks noGrp="1" noChangeAspect="1"/>
          </p:cNvPicPr>
          <p:nvPr>
            <p:ph sz="quarter" idx="10"/>
          </p:nvPr>
        </p:nvPicPr>
        <p:blipFill>
          <a:blip r:embed="rId8"/>
          <a:stretch>
            <a:fillRect/>
          </a:stretch>
        </p:blipFill>
        <p:spPr>
          <a:xfrm>
            <a:off x="520571" y="1853040"/>
            <a:ext cx="5292400" cy="4135403"/>
          </a:xfrm>
        </p:spPr>
      </p:pic>
    </p:spTree>
    <p:extLst>
      <p:ext uri="{BB962C8B-B14F-4D97-AF65-F5344CB8AC3E}">
        <p14:creationId xmlns:p14="http://schemas.microsoft.com/office/powerpoint/2010/main" val="568879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31D04B-B83C-4240-B3CD-F996FABFAACD}"/>
              </a:ext>
            </a:extLst>
          </p:cNvPr>
          <p:cNvSpPr>
            <a:spLocks noGrp="1"/>
          </p:cNvSpPr>
          <p:nvPr>
            <p:ph sz="half" idx="1"/>
          </p:nvPr>
        </p:nvSpPr>
        <p:spPr>
          <a:xfrm>
            <a:off x="453308" y="1132420"/>
            <a:ext cx="5181600" cy="3826164"/>
          </a:xfrm>
        </p:spPr>
        <p:txBody>
          <a:bodyPr vert="horz" wrap="square" lIns="0" tIns="0" rIns="0" bIns="180000" rtlCol="0" anchor="t">
            <a:noAutofit/>
          </a:bodyPr>
          <a:lstStyle/>
          <a:p>
            <a:pPr marL="0" indent="-6350">
              <a:buFont typeface="Arial" panose="020B0604020202020204" pitchFamily="34" charset="0"/>
              <a:buNone/>
            </a:pPr>
            <a:endParaRPr lang="en-GB" sz="2000" dirty="0">
              <a:latin typeface="univers" panose="020B0503020202020204" pitchFamily="34" charset="0"/>
            </a:endParaRPr>
          </a:p>
          <a:p>
            <a:pPr lvl="1" indent="-147320"/>
            <a:endParaRPr lang="en-GB" sz="1200" dirty="0"/>
          </a:p>
        </p:txBody>
      </p:sp>
      <p:sp>
        <p:nvSpPr>
          <p:cNvPr id="5" name="Slide Number Placeholder 4">
            <a:extLst>
              <a:ext uri="{FF2B5EF4-FFF2-40B4-BE49-F238E27FC236}">
                <a16:creationId xmlns:a16="http://schemas.microsoft.com/office/drawing/2014/main" id="{ED124AA9-7CAF-9048-AF0C-579A33251E7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E7EA0D-6364-2B4A-8E45-9A79CD741A72}" type="slidenum">
              <a:rPr kumimoji="0" lang="en-GB" sz="1400" b="0" i="0" u="none" strike="noStrike" kern="1200" cap="none" spc="0" normalizeH="0" baseline="0" noProof="0" smtClean="0">
                <a:ln>
                  <a:noFill/>
                </a:ln>
                <a:solidFill>
                  <a:srgbClr val="0073BC">
                    <a:lumMod val="40000"/>
                    <a:lumOff val="60000"/>
                  </a:srgbClr>
                </a:solidFill>
                <a:effectLst/>
                <a:uLnTx/>
                <a:uFillTx/>
                <a:latin typeface="Deraile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1400" b="0" i="0" u="none" strike="noStrike" kern="1200" cap="none" spc="0" normalizeH="0" baseline="0" noProof="0">
              <a:ln>
                <a:noFill/>
              </a:ln>
              <a:solidFill>
                <a:srgbClr val="0073BC">
                  <a:lumMod val="40000"/>
                  <a:lumOff val="60000"/>
                </a:srgbClr>
              </a:solidFill>
              <a:effectLst/>
              <a:uLnTx/>
              <a:uFillTx/>
              <a:latin typeface="Derailed"/>
              <a:ea typeface="+mn-ea"/>
              <a:cs typeface="+mn-cs"/>
            </a:endParaRPr>
          </a:p>
        </p:txBody>
      </p:sp>
      <p:sp>
        <p:nvSpPr>
          <p:cNvPr id="12" name="Text Placeholder 11">
            <a:extLst>
              <a:ext uri="{FF2B5EF4-FFF2-40B4-BE49-F238E27FC236}">
                <a16:creationId xmlns:a16="http://schemas.microsoft.com/office/drawing/2014/main" id="{94BECBE1-B739-614B-9F9E-CE76E59AAF2B}"/>
              </a:ext>
            </a:extLst>
          </p:cNvPr>
          <p:cNvSpPr>
            <a:spLocks noGrp="1"/>
          </p:cNvSpPr>
          <p:nvPr>
            <p:ph type="body" sz="quarter" idx="14"/>
          </p:nvPr>
        </p:nvSpPr>
        <p:spPr>
          <a:xfrm>
            <a:off x="584560" y="906954"/>
            <a:ext cx="9826996" cy="306388"/>
          </a:xfrm>
        </p:spPr>
        <p:txBody>
          <a:bodyPr vert="horz" wrap="square" lIns="0" tIns="0" rIns="0" bIns="180000" rtlCol="0" anchor="t">
            <a:noAutofit/>
          </a:bodyPr>
          <a:lstStyle/>
          <a:p>
            <a:r>
              <a:rPr lang="en-GB" sz="2400" b="1" dirty="0">
                <a:latin typeface="Derailed"/>
              </a:rPr>
              <a:t>Research (3): Research  Culture Programme: Five Priority Projects</a:t>
            </a:r>
            <a:endParaRPr lang="en-GB" sz="2400" b="1" dirty="0"/>
          </a:p>
        </p:txBody>
      </p:sp>
      <p:sp>
        <p:nvSpPr>
          <p:cNvPr id="24" name="TextBox 23">
            <a:extLst>
              <a:ext uri="{FF2B5EF4-FFF2-40B4-BE49-F238E27FC236}">
                <a16:creationId xmlns:a16="http://schemas.microsoft.com/office/drawing/2014/main" id="{E2CF0602-A29A-918C-8482-2F20EFDB5EA3}"/>
              </a:ext>
            </a:extLst>
          </p:cNvPr>
          <p:cNvSpPr txBox="1"/>
          <p:nvPr/>
        </p:nvSpPr>
        <p:spPr>
          <a:xfrm>
            <a:off x="7354617" y="1864931"/>
            <a:ext cx="3056939" cy="1689859"/>
          </a:xfrm>
          <a:prstGeom prst="rect">
            <a:avLst/>
          </a:prstGeom>
          <a:noFill/>
        </p:spPr>
        <p:txBody>
          <a:bodyPr wrap="square" rtlCol="0">
            <a:noAutofit/>
          </a:bodyPr>
          <a:lstStyle/>
          <a:p>
            <a:pPr marL="128588" marR="0" lvl="0" indent="-128588"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013A67"/>
              </a:solidFill>
              <a:effectLst/>
              <a:uLnTx/>
              <a:uFillTx/>
              <a:latin typeface="Derailed" panose="020B0503030101060003" pitchFamily="34" charset="77"/>
              <a:ea typeface="+mn-ea"/>
              <a:cs typeface="+mn-cs"/>
            </a:endParaRPr>
          </a:p>
        </p:txBody>
      </p:sp>
      <p:sp>
        <p:nvSpPr>
          <p:cNvPr id="25" name="TextBox 24">
            <a:extLst>
              <a:ext uri="{FF2B5EF4-FFF2-40B4-BE49-F238E27FC236}">
                <a16:creationId xmlns:a16="http://schemas.microsoft.com/office/drawing/2014/main" id="{8D662D0F-3BFE-83F1-3CD1-9E335C045673}"/>
              </a:ext>
            </a:extLst>
          </p:cNvPr>
          <p:cNvSpPr txBox="1"/>
          <p:nvPr/>
        </p:nvSpPr>
        <p:spPr>
          <a:xfrm>
            <a:off x="8730387" y="3976545"/>
            <a:ext cx="3056939" cy="1689859"/>
          </a:xfrm>
          <a:prstGeom prst="rect">
            <a:avLst/>
          </a:prstGeom>
          <a:noFill/>
        </p:spPr>
        <p:txBody>
          <a:bodyPr wrap="square" rtlCol="0">
            <a:noAutofit/>
          </a:bodyPr>
          <a:lstStyle/>
          <a:p>
            <a:pPr marL="128588" marR="0" lvl="0" indent="-128588"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013A67"/>
              </a:solidFill>
              <a:effectLst/>
              <a:uLnTx/>
              <a:uFillTx/>
              <a:latin typeface="Derailed" panose="020B0503030101060003" pitchFamily="34" charset="77"/>
              <a:ea typeface="+mn-ea"/>
              <a:cs typeface="+mn-cs"/>
            </a:endParaRPr>
          </a:p>
        </p:txBody>
      </p:sp>
      <p:pic>
        <p:nvPicPr>
          <p:cNvPr id="27" name="Picture 26">
            <a:extLst>
              <a:ext uri="{FF2B5EF4-FFF2-40B4-BE49-F238E27FC236}">
                <a16:creationId xmlns:a16="http://schemas.microsoft.com/office/drawing/2014/main" id="{308B7584-AC1F-2A53-7051-33E8D95F088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927378" y="5243821"/>
            <a:ext cx="2321512" cy="365125"/>
          </a:xfrm>
          <a:prstGeom prst="rect">
            <a:avLst/>
          </a:prstGeom>
        </p:spPr>
      </p:pic>
      <p:pic>
        <p:nvPicPr>
          <p:cNvPr id="1032" name="Picture 8" descr="The Wellcome Trust Strategic Award DEFINE Grant - Research - Cardiff ...">
            <a:extLst>
              <a:ext uri="{FF2B5EF4-FFF2-40B4-BE49-F238E27FC236}">
                <a16:creationId xmlns:a16="http://schemas.microsoft.com/office/drawing/2014/main" id="{EBDCD89E-7630-13E1-A19C-27C97322D5ED}"/>
              </a:ext>
            </a:extLst>
          </p:cNvPr>
          <p:cNvPicPr>
            <a:picLocks noChangeAspect="1" noChangeArrowheads="1"/>
          </p:cNvPicPr>
          <p:nvPr/>
        </p:nvPicPr>
        <p:blipFill>
          <a:blip r:embed="rId4"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894328" y="1959714"/>
            <a:ext cx="2066101" cy="1162364"/>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a:extLst>
              <a:ext uri="{FF2B5EF4-FFF2-40B4-BE49-F238E27FC236}">
                <a16:creationId xmlns:a16="http://schemas.microsoft.com/office/drawing/2014/main" id="{37770D6E-D592-48CB-7309-E96100A7DA8A}"/>
              </a:ext>
            </a:extLst>
          </p:cNvPr>
          <p:cNvSpPr/>
          <p:nvPr/>
        </p:nvSpPr>
        <p:spPr>
          <a:xfrm>
            <a:off x="6096687" y="1854802"/>
            <a:ext cx="5572800" cy="408301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Derailed"/>
              <a:ea typeface="+mn-ea"/>
              <a:cs typeface="+mn-cs"/>
            </a:endParaRPr>
          </a:p>
        </p:txBody>
      </p:sp>
      <p:sp>
        <p:nvSpPr>
          <p:cNvPr id="48" name="TextBox 47">
            <a:extLst>
              <a:ext uri="{FF2B5EF4-FFF2-40B4-BE49-F238E27FC236}">
                <a16:creationId xmlns:a16="http://schemas.microsoft.com/office/drawing/2014/main" id="{CAEE44E4-587C-156B-E6E9-A1F050A5E77B}"/>
              </a:ext>
            </a:extLst>
          </p:cNvPr>
          <p:cNvSpPr txBox="1"/>
          <p:nvPr/>
        </p:nvSpPr>
        <p:spPr>
          <a:xfrm>
            <a:off x="6281057" y="3300684"/>
            <a:ext cx="5165522" cy="15542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err="1">
                <a:ln>
                  <a:noFill/>
                </a:ln>
                <a:solidFill>
                  <a:srgbClr val="002060"/>
                </a:solidFill>
                <a:effectLst/>
                <a:uLnTx/>
                <a:uFillTx/>
                <a:latin typeface="Derailed"/>
                <a:ea typeface="+mn-ea"/>
                <a:cs typeface="+mn-cs"/>
              </a:rPr>
              <a:t>Wellcome</a:t>
            </a:r>
            <a:r>
              <a:rPr kumimoji="0" lang="en-GB" sz="1800" b="1" i="0" u="none" strike="noStrike" kern="1200" cap="none" spc="0" normalizeH="0" baseline="0" noProof="0" dirty="0">
                <a:ln>
                  <a:noFill/>
                </a:ln>
                <a:solidFill>
                  <a:srgbClr val="002060"/>
                </a:solidFill>
                <a:effectLst/>
                <a:uLnTx/>
                <a:uFillTx/>
                <a:latin typeface="Derailed"/>
                <a:ea typeface="+mn-ea"/>
                <a:cs typeface="+mn-cs"/>
              </a:rPr>
              <a:t> Institutional Fund for</a:t>
            </a:r>
            <a:br>
              <a:rPr kumimoji="0" lang="en-GB" sz="1800" b="1" i="0" u="none" strike="noStrike" kern="1200" cap="none" spc="0" normalizeH="0" baseline="0" noProof="0" dirty="0">
                <a:ln>
                  <a:noFill/>
                </a:ln>
                <a:solidFill>
                  <a:srgbClr val="002060"/>
                </a:solidFill>
                <a:effectLst/>
                <a:uLnTx/>
                <a:uFillTx/>
                <a:latin typeface="Derailed"/>
                <a:ea typeface="+mn-ea"/>
                <a:cs typeface="+mn-cs"/>
              </a:rPr>
            </a:br>
            <a:r>
              <a:rPr kumimoji="0" lang="en-GB" sz="1800" b="1" i="0" u="none" strike="noStrike" kern="1200" cap="none" spc="0" normalizeH="0" baseline="0" noProof="0" dirty="0">
                <a:ln>
                  <a:noFill/>
                </a:ln>
                <a:solidFill>
                  <a:srgbClr val="002060"/>
                </a:solidFill>
                <a:effectLst/>
                <a:uLnTx/>
                <a:uFillTx/>
                <a:latin typeface="Derailed"/>
                <a:ea typeface="+mn-ea"/>
                <a:cs typeface="+mn-cs"/>
              </a:rPr>
              <a:t> Research Culture Project</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a:ln>
                  <a:noFill/>
                </a:ln>
                <a:solidFill>
                  <a:srgbClr val="051435"/>
                </a:solidFill>
                <a:effectLst/>
                <a:uLnTx/>
                <a:uFillTx/>
                <a:latin typeface="Derailed"/>
                <a:ea typeface="+mn-ea"/>
                <a:cs typeface="+mn-cs"/>
              </a:rPr>
              <a:t> </a:t>
            </a:r>
            <a:r>
              <a:rPr kumimoji="0" lang="en-GB" sz="1800" b="0" i="0" u="none" strike="noStrike" kern="1200" cap="none" spc="0" normalizeH="0" baseline="0" noProof="0" dirty="0">
                <a:ln>
                  <a:noFill/>
                </a:ln>
                <a:solidFill>
                  <a:srgbClr val="051435"/>
                </a:solidFill>
                <a:effectLst/>
                <a:uLnTx/>
                <a:uFillTx/>
                <a:latin typeface="Derailed"/>
                <a:ea typeface="+mn-ea"/>
                <a:cs typeface="+mn-cs"/>
              </a:rPr>
              <a:t>£1m award to build enhanced leadership capacity to enable psychologically safe and inclusive research environments</a:t>
            </a:r>
          </a:p>
        </p:txBody>
      </p:sp>
      <p:sp>
        <p:nvSpPr>
          <p:cNvPr id="2" name="Text Placeholder 11">
            <a:extLst>
              <a:ext uri="{FF2B5EF4-FFF2-40B4-BE49-F238E27FC236}">
                <a16:creationId xmlns:a16="http://schemas.microsoft.com/office/drawing/2014/main" id="{9247AB38-72ED-1E23-3C60-40A644CE0B32}"/>
              </a:ext>
            </a:extLst>
          </p:cNvPr>
          <p:cNvSpPr txBox="1">
            <a:spLocks/>
          </p:cNvSpPr>
          <p:nvPr/>
        </p:nvSpPr>
        <p:spPr>
          <a:xfrm>
            <a:off x="508017" y="234068"/>
            <a:ext cx="8323139" cy="306388"/>
          </a:xfrm>
          <a:prstGeom prst="rect">
            <a:avLst/>
          </a:prstGeom>
        </p:spPr>
        <p:txBody>
          <a:bodyPr vert="horz" wrap="square" lIns="0" tIns="0" rIns="0" bIns="180000" rtlCol="0" anchor="t">
            <a:noAutofit/>
          </a:bodyPr>
          <a:lstStyle>
            <a:lvl1pPr marL="0" indent="0" algn="l" defTabSz="914411" rtl="0" eaLnBrk="1" latinLnBrk="0" hangingPunct="1">
              <a:lnSpc>
                <a:spcPct val="100000"/>
              </a:lnSpc>
              <a:spcBef>
                <a:spcPts val="1000"/>
              </a:spcBef>
              <a:buFont typeface="Arial" panose="020B0604020202020204" pitchFamily="34" charset="0"/>
              <a:buNone/>
              <a:defRPr sz="2000" kern="1200">
                <a:solidFill>
                  <a:schemeClr val="tx2"/>
                </a:solidFill>
                <a:latin typeface="+mn-lt"/>
                <a:ea typeface="+mn-ea"/>
                <a:cs typeface="+mn-cs"/>
              </a:defRPr>
            </a:lvl1pPr>
            <a:lvl2pPr marL="685808" indent="-228603" algn="l" defTabSz="914411"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11"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3A65"/>
                </a:solidFill>
                <a:effectLst/>
                <a:uLnTx/>
                <a:uFillTx/>
                <a:latin typeface="Derailed"/>
                <a:ea typeface="+mn-ea"/>
                <a:cs typeface="+mn-cs"/>
              </a:rPr>
              <a:t>Town Halls 2024 </a:t>
            </a:r>
          </a:p>
        </p:txBody>
      </p:sp>
      <p:sp>
        <p:nvSpPr>
          <p:cNvPr id="6" name="Rectangle 5">
            <a:extLst>
              <a:ext uri="{FF2B5EF4-FFF2-40B4-BE49-F238E27FC236}">
                <a16:creationId xmlns:a16="http://schemas.microsoft.com/office/drawing/2014/main" id="{806A24C2-C425-0C72-C593-8971920524E8}"/>
              </a:ext>
            </a:extLst>
          </p:cNvPr>
          <p:cNvSpPr/>
          <p:nvPr/>
        </p:nvSpPr>
        <p:spPr>
          <a:xfrm>
            <a:off x="584560" y="1709057"/>
            <a:ext cx="5245370" cy="4376057"/>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1B0FEE25-4265-2EBC-503B-321BDA3F326D}"/>
              </a:ext>
            </a:extLst>
          </p:cNvPr>
          <p:cNvSpPr txBox="1"/>
          <p:nvPr/>
        </p:nvSpPr>
        <p:spPr>
          <a:xfrm>
            <a:off x="704530" y="1919066"/>
            <a:ext cx="2339578" cy="12464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Derailed"/>
                <a:ea typeface="+mn-ea"/>
                <a:cs typeface="+mn-cs"/>
              </a:rPr>
              <a:t>Releasing Quality Time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Derailed"/>
                <a:ea typeface="+mn-ea"/>
                <a:cs typeface="+mn-cs"/>
              </a:rPr>
              <a:t> </a:t>
            </a:r>
            <a:r>
              <a:rPr kumimoji="0" lang="en-GB" sz="1400" b="0" i="0" u="none" strike="noStrike" kern="1200" cap="none" spc="0" normalizeH="0" baseline="0" noProof="0" dirty="0">
                <a:ln>
                  <a:noFill/>
                </a:ln>
                <a:solidFill>
                  <a:prstClr val="white"/>
                </a:solidFill>
                <a:effectLst/>
                <a:uLnTx/>
                <a:uFillTx/>
                <a:latin typeface="Derailed"/>
                <a:ea typeface="+mn-ea"/>
                <a:cs typeface="+mn-cs"/>
              </a:rPr>
              <a:t>Increase colleagues' abilities </a:t>
            </a:r>
            <a:r>
              <a:rPr kumimoji="0" lang="en-GB" sz="1400" b="1" i="0" u="none" strike="noStrike" kern="1200" cap="none" spc="0" normalizeH="0" baseline="0" noProof="0" dirty="0">
                <a:ln>
                  <a:noFill/>
                </a:ln>
                <a:solidFill>
                  <a:prstClr val="white"/>
                </a:solidFill>
                <a:effectLst/>
                <a:uLnTx/>
                <a:uFillTx/>
                <a:latin typeface="Derailed"/>
                <a:ea typeface="+mn-ea"/>
                <a:cs typeface="+mn-cs"/>
              </a:rPr>
              <a:t>to create protected time for research activities</a:t>
            </a:r>
          </a:p>
        </p:txBody>
      </p:sp>
      <p:sp>
        <p:nvSpPr>
          <p:cNvPr id="19" name="TextBox 18">
            <a:extLst>
              <a:ext uri="{FF2B5EF4-FFF2-40B4-BE49-F238E27FC236}">
                <a16:creationId xmlns:a16="http://schemas.microsoft.com/office/drawing/2014/main" id="{37AC9211-786F-6916-358F-7E026D5DE700}"/>
              </a:ext>
            </a:extLst>
          </p:cNvPr>
          <p:cNvSpPr txBox="1"/>
          <p:nvPr/>
        </p:nvSpPr>
        <p:spPr>
          <a:xfrm>
            <a:off x="3219691" y="1772832"/>
            <a:ext cx="2615117" cy="16773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Derailed"/>
                <a:ea typeface="+mn-ea"/>
                <a:cs typeface="+mn-cs"/>
              </a:rPr>
              <a:t>Behaviour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Derailed"/>
                <a:ea typeface="+mn-ea"/>
                <a:cs typeface="+mn-cs"/>
              </a:rPr>
              <a:t>Develop a </a:t>
            </a:r>
            <a:r>
              <a:rPr kumimoji="0" lang="en-GB" sz="1400" b="1" i="0" u="none" strike="noStrike" kern="1200" cap="none" spc="0" normalizeH="0" baseline="0" noProof="0" dirty="0">
                <a:ln>
                  <a:noFill/>
                </a:ln>
                <a:solidFill>
                  <a:prstClr val="white"/>
                </a:solidFill>
                <a:effectLst/>
                <a:uLnTx/>
                <a:uFillTx/>
                <a:latin typeface="Derailed"/>
                <a:ea typeface="+mn-ea"/>
                <a:cs typeface="+mn-cs"/>
              </a:rPr>
              <a:t>preventative approach to tackling inappropriate behaviour </a:t>
            </a:r>
            <a:r>
              <a:rPr kumimoji="0" lang="en-GB" sz="1400" b="0" i="0" u="none" strike="noStrike" kern="1200" cap="none" spc="0" normalizeH="0" baseline="0" noProof="0" dirty="0">
                <a:ln>
                  <a:noFill/>
                </a:ln>
                <a:solidFill>
                  <a:prstClr val="white"/>
                </a:solidFill>
                <a:effectLst/>
                <a:uLnTx/>
                <a:uFillTx/>
                <a:latin typeface="Derailed"/>
                <a:ea typeface="+mn-ea"/>
                <a:cs typeface="+mn-cs"/>
              </a:rPr>
              <a:t>and </a:t>
            </a:r>
            <a:r>
              <a:rPr kumimoji="0" lang="en-GB" sz="1400" b="1" i="0" u="none" strike="noStrike" kern="1200" cap="none" spc="0" normalizeH="0" baseline="0" noProof="0" dirty="0">
                <a:ln>
                  <a:noFill/>
                </a:ln>
                <a:solidFill>
                  <a:prstClr val="white"/>
                </a:solidFill>
                <a:effectLst/>
                <a:uLnTx/>
                <a:uFillTx/>
                <a:latin typeface="Derailed"/>
                <a:ea typeface="+mn-ea"/>
                <a:cs typeface="+mn-cs"/>
              </a:rPr>
              <a:t>promote positive behaviours</a:t>
            </a:r>
            <a:r>
              <a:rPr kumimoji="0" lang="en-GB" sz="1400" b="0" i="0" u="none" strike="noStrike" kern="1200" cap="none" spc="0" normalizeH="0" baseline="0" noProof="0" dirty="0">
                <a:ln>
                  <a:noFill/>
                </a:ln>
                <a:solidFill>
                  <a:prstClr val="white"/>
                </a:solidFill>
                <a:effectLst/>
                <a:uLnTx/>
                <a:uFillTx/>
                <a:latin typeface="Derailed"/>
                <a:ea typeface="+mn-ea"/>
                <a:cs typeface="+mn-cs"/>
              </a:rPr>
              <a:t> across the institution</a:t>
            </a:r>
          </a:p>
        </p:txBody>
      </p:sp>
      <p:sp>
        <p:nvSpPr>
          <p:cNvPr id="20" name="TextBox 19">
            <a:extLst>
              <a:ext uri="{FF2B5EF4-FFF2-40B4-BE49-F238E27FC236}">
                <a16:creationId xmlns:a16="http://schemas.microsoft.com/office/drawing/2014/main" id="{EA7E03C7-A183-13FA-2440-B8DF4BB43F5D}"/>
              </a:ext>
            </a:extLst>
          </p:cNvPr>
          <p:cNvSpPr txBox="1"/>
          <p:nvPr/>
        </p:nvSpPr>
        <p:spPr>
          <a:xfrm>
            <a:off x="580109" y="4352591"/>
            <a:ext cx="2608204" cy="16773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Derailed"/>
                <a:ea typeface="+mn-ea"/>
                <a:cs typeface="+mn-cs"/>
              </a:rPr>
              <a:t>Open Research </a:t>
            </a:r>
            <a:endParaRPr kumimoji="0" lang="en-GB" sz="1400" b="0" i="0" u="none" strike="noStrike" kern="1200" cap="none" spc="0" normalizeH="0" baseline="0" noProof="0" dirty="0">
              <a:ln>
                <a:noFill/>
              </a:ln>
              <a:solidFill>
                <a:prstClr val="white"/>
              </a:solidFill>
              <a:effectLst/>
              <a:uLnTx/>
              <a:uFillTx/>
              <a:latin typeface="Deraile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Derailed"/>
                <a:ea typeface="+mn-ea"/>
                <a:cs typeface="+mn-cs"/>
              </a:rPr>
              <a:t>Develop and deliver an</a:t>
            </a:r>
            <a:r>
              <a:rPr kumimoji="0" lang="en-GB" sz="1400" b="1" i="0" u="none" strike="noStrike" kern="1200" cap="none" spc="0" normalizeH="0" baseline="0" noProof="0" dirty="0">
                <a:ln>
                  <a:noFill/>
                </a:ln>
                <a:solidFill>
                  <a:prstClr val="white"/>
                </a:solidFill>
                <a:effectLst/>
                <a:uLnTx/>
                <a:uFillTx/>
                <a:latin typeface="Derailed"/>
                <a:ea typeface="+mn-ea"/>
                <a:cs typeface="+mn-cs"/>
              </a:rPr>
              <a:t> open r</a:t>
            </a:r>
            <a:r>
              <a:rPr kumimoji="0" lang="en-GB" sz="1400" b="1" i="0" u="none" strike="noStrike" kern="1200" cap="none" spc="0" normalizeH="0" baseline="0" noProof="0" dirty="0" err="1">
                <a:ln>
                  <a:noFill/>
                </a:ln>
                <a:solidFill>
                  <a:prstClr val="white"/>
                </a:solidFill>
                <a:effectLst/>
                <a:uLnTx/>
                <a:uFillTx/>
                <a:latin typeface="Derailed"/>
                <a:ea typeface="+mn-ea"/>
                <a:cs typeface="+mn-cs"/>
              </a:rPr>
              <a:t>esearch</a:t>
            </a:r>
            <a:r>
              <a:rPr kumimoji="0" lang="en-GB" sz="1400" b="1" i="0" u="none" strike="noStrike" kern="1200" cap="none" spc="0" normalizeH="0" baseline="0" noProof="0" dirty="0">
                <a:ln>
                  <a:noFill/>
                </a:ln>
                <a:solidFill>
                  <a:prstClr val="white"/>
                </a:solidFill>
                <a:effectLst/>
                <a:uLnTx/>
                <a:uFillTx/>
                <a:latin typeface="Derailed"/>
                <a:ea typeface="+mn-ea"/>
                <a:cs typeface="+mn-cs"/>
              </a:rPr>
              <a:t> training</a:t>
            </a:r>
            <a:r>
              <a:rPr kumimoji="0" lang="en-GB" sz="1400" b="0" i="0" u="none" strike="noStrike" kern="1200" cap="none" spc="0" normalizeH="0" baseline="0" noProof="0" dirty="0">
                <a:ln>
                  <a:noFill/>
                </a:ln>
                <a:solidFill>
                  <a:prstClr val="white"/>
                </a:solidFill>
                <a:effectLst/>
                <a:uLnTx/>
                <a:uFillTx/>
                <a:latin typeface="Derailed"/>
                <a:ea typeface="+mn-ea"/>
                <a:cs typeface="+mn-cs"/>
              </a:rPr>
              <a:t> programme to </a:t>
            </a:r>
            <a:r>
              <a:rPr kumimoji="0" lang="en-GB" sz="1400" b="1" i="0" u="none" strike="noStrike" kern="1200" cap="none" spc="0" normalizeH="0" baseline="0" noProof="0" dirty="0">
                <a:ln>
                  <a:noFill/>
                </a:ln>
                <a:solidFill>
                  <a:prstClr val="white"/>
                </a:solidFill>
                <a:effectLst/>
                <a:uLnTx/>
                <a:uFillTx/>
                <a:latin typeface="Derailed"/>
                <a:ea typeface="+mn-ea"/>
                <a:cs typeface="+mn-cs"/>
              </a:rPr>
              <a:t>promote openness </a:t>
            </a:r>
            <a:r>
              <a:rPr kumimoji="0" lang="en-GB" sz="1400" b="0" i="0" u="none" strike="noStrike" kern="1200" cap="none" spc="0" normalizeH="0" baseline="0" noProof="0" dirty="0">
                <a:ln>
                  <a:noFill/>
                </a:ln>
                <a:solidFill>
                  <a:prstClr val="white"/>
                </a:solidFill>
                <a:effectLst/>
                <a:uLnTx/>
                <a:uFillTx/>
                <a:latin typeface="Derailed"/>
                <a:ea typeface="+mn-ea"/>
                <a:cs typeface="+mn-cs"/>
              </a:rPr>
              <a:t>across the research cycle and make </a:t>
            </a:r>
            <a:r>
              <a:rPr kumimoji="0" lang="en-GB" sz="1400" b="1" i="0" u="none" strike="noStrike" kern="1200" cap="none" spc="0" normalizeH="0" baseline="0" noProof="0" dirty="0">
                <a:ln>
                  <a:noFill/>
                </a:ln>
                <a:solidFill>
                  <a:prstClr val="white"/>
                </a:solidFill>
                <a:effectLst/>
                <a:uLnTx/>
                <a:uFillTx/>
                <a:latin typeface="Derailed"/>
                <a:ea typeface="+mn-ea"/>
                <a:cs typeface="+mn-cs"/>
              </a:rPr>
              <a:t>research more transparent</a:t>
            </a:r>
          </a:p>
        </p:txBody>
      </p:sp>
      <p:cxnSp>
        <p:nvCxnSpPr>
          <p:cNvPr id="35" name="Straight Connector 34">
            <a:extLst>
              <a:ext uri="{FF2B5EF4-FFF2-40B4-BE49-F238E27FC236}">
                <a16:creationId xmlns:a16="http://schemas.microsoft.com/office/drawing/2014/main" id="{5A03372B-3DEF-4FD3-911B-5C01F34016B6}"/>
              </a:ext>
            </a:extLst>
          </p:cNvPr>
          <p:cNvCxnSpPr>
            <a:endCxn id="6" idx="2"/>
          </p:cNvCxnSpPr>
          <p:nvPr/>
        </p:nvCxnSpPr>
        <p:spPr>
          <a:xfrm flipH="1">
            <a:off x="3207245" y="1709057"/>
            <a:ext cx="12446" cy="4376057"/>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F53EBD7-7229-AF78-BCEA-BBC343D7D765}"/>
              </a:ext>
            </a:extLst>
          </p:cNvPr>
          <p:cNvSpPr txBox="1"/>
          <p:nvPr/>
        </p:nvSpPr>
        <p:spPr>
          <a:xfrm>
            <a:off x="3411221" y="4367496"/>
            <a:ext cx="2384711" cy="16773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Derailed"/>
                <a:ea typeface="+mn-ea"/>
                <a:cs typeface="+mn-cs"/>
              </a:rPr>
              <a:t>The Research Space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Derailed"/>
                <a:ea typeface="+mn-ea"/>
                <a:cs typeface="+mn-cs"/>
              </a:rPr>
              <a:t>Develop an </a:t>
            </a:r>
            <a:r>
              <a:rPr kumimoji="0" lang="en-GB" sz="1400" b="1" i="0" u="none" strike="noStrike" kern="1200" cap="none" spc="0" normalizeH="0" baseline="0" noProof="0" dirty="0">
                <a:ln>
                  <a:noFill/>
                </a:ln>
                <a:solidFill>
                  <a:prstClr val="white"/>
                </a:solidFill>
                <a:effectLst/>
                <a:uLnTx/>
                <a:uFillTx/>
                <a:latin typeface="Derailed"/>
                <a:ea typeface="+mn-ea"/>
                <a:cs typeface="+mn-cs"/>
              </a:rPr>
              <a:t>online portal </a:t>
            </a:r>
            <a:r>
              <a:rPr kumimoji="0" lang="en-GB" sz="1400" b="0" i="0" u="none" strike="noStrike" kern="1200" cap="none" spc="0" normalizeH="0" baseline="0" noProof="0" dirty="0">
                <a:ln>
                  <a:noFill/>
                </a:ln>
                <a:solidFill>
                  <a:prstClr val="white"/>
                </a:solidFill>
                <a:effectLst/>
                <a:uLnTx/>
                <a:uFillTx/>
                <a:latin typeface="Derailed"/>
                <a:ea typeface="+mn-ea"/>
                <a:cs typeface="+mn-cs"/>
              </a:rPr>
              <a:t>that serves as a one-stop-shop to </a:t>
            </a:r>
            <a:r>
              <a:rPr kumimoji="0" lang="en-GB" sz="1400" b="1" i="0" u="none" strike="noStrike" kern="1200" cap="none" spc="0" normalizeH="0" baseline="0" noProof="0" dirty="0">
                <a:ln>
                  <a:noFill/>
                </a:ln>
                <a:solidFill>
                  <a:prstClr val="white"/>
                </a:solidFill>
                <a:effectLst/>
                <a:uLnTx/>
                <a:uFillTx/>
                <a:latin typeface="Derailed"/>
                <a:ea typeface="+mn-ea"/>
                <a:cs typeface="+mn-cs"/>
              </a:rPr>
              <a:t>enable research career development, knowledge sharing and networking</a:t>
            </a:r>
          </a:p>
        </p:txBody>
      </p:sp>
      <p:cxnSp>
        <p:nvCxnSpPr>
          <p:cNvPr id="39" name="Straight Connector 38">
            <a:extLst>
              <a:ext uri="{FF2B5EF4-FFF2-40B4-BE49-F238E27FC236}">
                <a16:creationId xmlns:a16="http://schemas.microsoft.com/office/drawing/2014/main" id="{A84EE4CD-C439-0129-79A6-8AEADFBFED80}"/>
              </a:ext>
            </a:extLst>
          </p:cNvPr>
          <p:cNvCxnSpPr>
            <a:stCxn id="6" idx="1"/>
            <a:endCxn id="6" idx="3"/>
          </p:cNvCxnSpPr>
          <p:nvPr/>
        </p:nvCxnSpPr>
        <p:spPr>
          <a:xfrm>
            <a:off x="584560" y="3897086"/>
            <a:ext cx="524537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2F5487AA-B680-113B-23BC-134949388AC0}"/>
              </a:ext>
            </a:extLst>
          </p:cNvPr>
          <p:cNvSpPr/>
          <p:nvPr/>
        </p:nvSpPr>
        <p:spPr>
          <a:xfrm>
            <a:off x="2394717" y="3289549"/>
            <a:ext cx="1554480" cy="1054854"/>
          </a:xfrm>
          <a:prstGeom prst="roundRect">
            <a:avLst/>
          </a:prstGeom>
        </p:spPr>
        <p:style>
          <a:lnRef idx="2">
            <a:schemeClr val="lt2">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dk1">
              <a:hueOff val="0"/>
              <a:satOff val="0"/>
              <a:lumOff val="0"/>
              <a:alphaOff val="0"/>
            </a:schemeClr>
          </a:fontRef>
        </p:style>
      </p:sp>
      <p:sp>
        <p:nvSpPr>
          <p:cNvPr id="22" name="Rectangle: Rounded Corners 12">
            <a:extLst>
              <a:ext uri="{FF2B5EF4-FFF2-40B4-BE49-F238E27FC236}">
                <a16:creationId xmlns:a16="http://schemas.microsoft.com/office/drawing/2014/main" id="{483BECC6-B125-F88D-F051-5972A207B8CE}"/>
              </a:ext>
            </a:extLst>
          </p:cNvPr>
          <p:cNvSpPr txBox="1"/>
          <p:nvPr/>
        </p:nvSpPr>
        <p:spPr>
          <a:xfrm>
            <a:off x="2418718" y="3360135"/>
            <a:ext cx="1451492" cy="95186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dirty="0">
                <a:ln>
                  <a:noFill/>
                </a:ln>
                <a:solidFill>
                  <a:srgbClr val="051435">
                    <a:hueOff val="0"/>
                    <a:satOff val="0"/>
                    <a:lumOff val="0"/>
                    <a:alphaOff val="0"/>
                  </a:srgbClr>
                </a:solidFill>
                <a:effectLst/>
                <a:uLnTx/>
                <a:uFillTx/>
                <a:latin typeface="Derailed ExtraBold"/>
                <a:ea typeface="+mn-ea"/>
                <a:cs typeface="+mn-cs"/>
              </a:rPr>
              <a:t>Building a positive research culture</a:t>
            </a:r>
            <a:endParaRPr kumimoji="0" lang="en-GB" sz="1600" b="1" i="0" u="none" strike="noStrike" kern="1200" cap="none" spc="0" normalizeH="0" baseline="0" noProof="0" dirty="0">
              <a:ln>
                <a:noFill/>
              </a:ln>
              <a:solidFill>
                <a:srgbClr val="051435">
                  <a:hueOff val="0"/>
                  <a:satOff val="0"/>
                  <a:lumOff val="0"/>
                  <a:alphaOff val="0"/>
                </a:srgbClr>
              </a:solidFill>
              <a:effectLst/>
              <a:uLnTx/>
              <a:uFillTx/>
              <a:latin typeface="Derailed"/>
              <a:ea typeface="+mn-ea"/>
              <a:cs typeface="+mn-cs"/>
            </a:endParaRPr>
          </a:p>
        </p:txBody>
      </p:sp>
    </p:spTree>
    <p:extLst>
      <p:ext uri="{BB962C8B-B14F-4D97-AF65-F5344CB8AC3E}">
        <p14:creationId xmlns:p14="http://schemas.microsoft.com/office/powerpoint/2010/main" val="536102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C5915-AAE3-695E-0EEF-291851EC8EAF}"/>
              </a:ext>
            </a:extLst>
          </p:cNvPr>
          <p:cNvSpPr>
            <a:spLocks noGrp="1"/>
          </p:cNvSpPr>
          <p:nvPr>
            <p:ph type="title"/>
          </p:nvPr>
        </p:nvSpPr>
        <p:spPr>
          <a:xfrm>
            <a:off x="560388" y="608585"/>
            <a:ext cx="10970551" cy="5023288"/>
          </a:xfrm>
        </p:spPr>
        <p:txBody>
          <a:bodyPr>
            <a:normAutofit/>
          </a:bodyPr>
          <a:lstStyle/>
          <a:p>
            <a:pPr>
              <a:spcBef>
                <a:spcPts val="600"/>
              </a:spcBef>
              <a:spcAft>
                <a:spcPts val="600"/>
              </a:spcAft>
            </a:pPr>
            <a:r>
              <a:rPr lang="en-GB" sz="28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Question:</a:t>
            </a:r>
            <a:br>
              <a:rPr lang="en-GB" sz="280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br>
            <a:r>
              <a:rPr lang="en-GB" sz="2800" b="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Academic freedom is the lifeblood of the university in a democratic society. Recently it has come under unprecedented pressure from a variety of sources including pressure groups (both inside and outside universities), national government policies, university brand management agendas, and external funders (including illiberal governments). This is seen particularly over contentious issues like foreign wars and identity politics.  </a:t>
            </a:r>
            <a:br>
              <a:rPr lang="en-GB" sz="2800" b="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br>
            <a:r>
              <a:rPr lang="en-GB" sz="2800" b="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 </a:t>
            </a:r>
            <a:br>
              <a:rPr lang="en-GB" sz="2800" b="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br>
            <a:r>
              <a:rPr lang="en-GB" sz="2800" b="0"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How are we as a university actively protecting academic freedom in this difficult context?</a:t>
            </a:r>
            <a:endParaRPr lang="en-GB" sz="2800" b="0" dirty="0">
              <a:effectLst/>
              <a:latin typeface="Aptos" panose="020B0004020202020204" pitchFamily="34" charset="0"/>
              <a:ea typeface="Calibri" panose="020F0502020204030204" pitchFamily="34" charset="0"/>
              <a:cs typeface="Calibri" panose="020F0502020204030204" pitchFamily="34" charset="0"/>
            </a:endParaRPr>
          </a:p>
        </p:txBody>
      </p:sp>
      <p:sp>
        <p:nvSpPr>
          <p:cNvPr id="5" name="Text Placeholder 4">
            <a:extLst>
              <a:ext uri="{FF2B5EF4-FFF2-40B4-BE49-F238E27FC236}">
                <a16:creationId xmlns:a16="http://schemas.microsoft.com/office/drawing/2014/main" id="{8B0943EE-A99A-B5A8-0C67-79CDD0E8EE6C}"/>
              </a:ext>
            </a:extLst>
          </p:cNvPr>
          <p:cNvSpPr>
            <a:spLocks noGrp="1"/>
          </p:cNvSpPr>
          <p:nvPr>
            <p:ph type="body" sz="quarter" idx="17"/>
          </p:nvPr>
        </p:nvSpPr>
        <p:spPr/>
        <p:txBody>
          <a:bodyPr/>
          <a:lstStyle/>
          <a:p>
            <a:r>
              <a:rPr lang="en-GB" dirty="0"/>
              <a:t>Academic Board</a:t>
            </a:r>
          </a:p>
        </p:txBody>
      </p:sp>
    </p:spTree>
    <p:extLst>
      <p:ext uri="{BB962C8B-B14F-4D97-AF65-F5344CB8AC3E}">
        <p14:creationId xmlns:p14="http://schemas.microsoft.com/office/powerpoint/2010/main" val="1182080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FAB34-E721-A9E8-9159-14A18773022D}"/>
              </a:ext>
            </a:extLst>
          </p:cNvPr>
          <p:cNvSpPr>
            <a:spLocks noGrp="1"/>
          </p:cNvSpPr>
          <p:nvPr>
            <p:ph type="ctrTitle"/>
          </p:nvPr>
        </p:nvSpPr>
        <p:spPr/>
        <p:txBody>
          <a:bodyPr>
            <a:normAutofit/>
          </a:bodyPr>
          <a:lstStyle/>
          <a:p>
            <a:r>
              <a:rPr lang="en-GB" dirty="0"/>
              <a:t>Highlights from across our community</a:t>
            </a:r>
          </a:p>
        </p:txBody>
      </p:sp>
    </p:spTree>
    <p:extLst>
      <p:ext uri="{BB962C8B-B14F-4D97-AF65-F5344CB8AC3E}">
        <p14:creationId xmlns:p14="http://schemas.microsoft.com/office/powerpoint/2010/main" val="1587374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C5915-AAE3-695E-0EEF-291851EC8EAF}"/>
              </a:ext>
            </a:extLst>
          </p:cNvPr>
          <p:cNvSpPr>
            <a:spLocks noGrp="1"/>
          </p:cNvSpPr>
          <p:nvPr>
            <p:ph type="title"/>
          </p:nvPr>
        </p:nvSpPr>
        <p:spPr>
          <a:xfrm>
            <a:off x="560389" y="608586"/>
            <a:ext cx="10515600" cy="883658"/>
          </a:xfrm>
        </p:spPr>
        <p:txBody>
          <a:bodyPr>
            <a:normAutofit/>
          </a:bodyPr>
          <a:lstStyle/>
          <a:p>
            <a:r>
              <a:rPr lang="en-GB" sz="2400" dirty="0"/>
              <a:t>Highlights</a:t>
            </a:r>
          </a:p>
        </p:txBody>
      </p:sp>
      <p:sp>
        <p:nvSpPr>
          <p:cNvPr id="3" name="Content Placeholder 2">
            <a:extLst>
              <a:ext uri="{FF2B5EF4-FFF2-40B4-BE49-F238E27FC236}">
                <a16:creationId xmlns:a16="http://schemas.microsoft.com/office/drawing/2014/main" id="{535F8D46-6E7A-E95F-A8AF-56AB01328497}"/>
              </a:ext>
            </a:extLst>
          </p:cNvPr>
          <p:cNvSpPr>
            <a:spLocks noGrp="1"/>
          </p:cNvSpPr>
          <p:nvPr>
            <p:ph sz="quarter" idx="10"/>
          </p:nvPr>
        </p:nvSpPr>
        <p:spPr>
          <a:xfrm>
            <a:off x="619937" y="1362234"/>
            <a:ext cx="8422463" cy="4680000"/>
          </a:xfrm>
        </p:spPr>
        <p:txBody>
          <a:bodyPr>
            <a:noAutofit/>
          </a:bodyPr>
          <a:lstStyle/>
          <a:p>
            <a:pPr marL="285750" indent="-285750">
              <a:buFont typeface="Arial" panose="020B0604020202020204" pitchFamily="34" charset="0"/>
              <a:buChar char="•"/>
            </a:pPr>
            <a:r>
              <a:rPr lang="en-GB" sz="1800" dirty="0">
                <a:solidFill>
                  <a:srgbClr val="333333"/>
                </a:solidFill>
              </a:rPr>
              <a:t>HE-BCIS data – success for student start-ups and spin out companies</a:t>
            </a:r>
          </a:p>
          <a:p>
            <a:pPr marL="285750" indent="-285750">
              <a:buFont typeface="Arial" panose="020B0604020202020204" pitchFamily="34" charset="0"/>
              <a:buChar char="•"/>
            </a:pPr>
            <a:r>
              <a:rPr lang="en-GB" sz="1800" dirty="0">
                <a:solidFill>
                  <a:srgbClr val="333333"/>
                </a:solidFill>
              </a:rPr>
              <a:t>Philanthropy: over £1 million in donations received towards improving access, student experience and career development, including £60k from the Goyal Foundation to provide scholarships for students from disadvantaged backgrounds.</a:t>
            </a:r>
          </a:p>
          <a:p>
            <a:pPr marL="285750" indent="-285750">
              <a:buFont typeface="Arial" panose="020B0604020202020204" pitchFamily="34" charset="0"/>
              <a:buChar char="•"/>
            </a:pPr>
            <a:r>
              <a:rPr lang="en-GB" sz="1800" dirty="0">
                <a:solidFill>
                  <a:srgbClr val="333333"/>
                </a:solidFill>
              </a:rPr>
              <a:t>EDI: Scholarships scheme for Women from Hong Kong for 2024; Disability Confident Level 2 ‘Employer’ status.</a:t>
            </a:r>
          </a:p>
          <a:p>
            <a:pPr marL="285750" indent="-285750">
              <a:buFont typeface="Arial" panose="020B0604020202020204" pitchFamily="34" charset="0"/>
              <a:buChar char="•"/>
            </a:pPr>
            <a:r>
              <a:rPr lang="en-GB" sz="1800" dirty="0">
                <a:solidFill>
                  <a:srgbClr val="333333"/>
                </a:solidFill>
              </a:rPr>
              <a:t>Global: Indonesian International Student Mobility Awards success; UK-Ukraine Twinning showcase</a:t>
            </a:r>
          </a:p>
          <a:p>
            <a:pPr marL="285750" indent="-285750">
              <a:buFont typeface="Arial" panose="020B0604020202020204" pitchFamily="34" charset="0"/>
              <a:buChar char="•"/>
            </a:pPr>
            <a:r>
              <a:rPr lang="en-GB" sz="1800" dirty="0">
                <a:solidFill>
                  <a:srgbClr val="333333"/>
                </a:solidFill>
              </a:rPr>
              <a:t>Research and Innovation: some exceptional funding successes to report</a:t>
            </a:r>
          </a:p>
          <a:p>
            <a:pPr marL="285750" indent="-285750">
              <a:buFont typeface="Arial" panose="020B0604020202020204" pitchFamily="34" charset="0"/>
              <a:buChar char="•"/>
            </a:pPr>
            <a:r>
              <a:rPr lang="en-GB" sz="1800" dirty="0">
                <a:solidFill>
                  <a:srgbClr val="333333"/>
                </a:solidFill>
              </a:rPr>
              <a:t>Alumni: over 1,000 alumni took part NCL in Action ‘Moving on Up’, held in partnership with Newcastle United Foundation celebrating the power of education to transform lives. 900 new alumni attended recent graduation celebrations in Shanghai. </a:t>
            </a:r>
          </a:p>
        </p:txBody>
      </p:sp>
      <p:sp>
        <p:nvSpPr>
          <p:cNvPr id="5" name="Text Placeholder 4">
            <a:extLst>
              <a:ext uri="{FF2B5EF4-FFF2-40B4-BE49-F238E27FC236}">
                <a16:creationId xmlns:a16="http://schemas.microsoft.com/office/drawing/2014/main" id="{8B0943EE-A99A-B5A8-0C67-79CDD0E8EE6C}"/>
              </a:ext>
            </a:extLst>
          </p:cNvPr>
          <p:cNvSpPr>
            <a:spLocks noGrp="1"/>
          </p:cNvSpPr>
          <p:nvPr>
            <p:ph type="body" sz="quarter" idx="17"/>
          </p:nvPr>
        </p:nvSpPr>
        <p:spPr/>
        <p:txBody>
          <a:bodyPr/>
          <a:lstStyle/>
          <a:p>
            <a:r>
              <a:rPr lang="en-GB" dirty="0"/>
              <a:t>Academic Board</a:t>
            </a:r>
          </a:p>
        </p:txBody>
      </p:sp>
      <p:pic>
        <p:nvPicPr>
          <p:cNvPr id="6" name="Picture 5" descr="A person working on a machine&#10;&#10;Description automatically generated">
            <a:extLst>
              <a:ext uri="{FF2B5EF4-FFF2-40B4-BE49-F238E27FC236}">
                <a16:creationId xmlns:a16="http://schemas.microsoft.com/office/drawing/2014/main" id="{D45509AF-B4D5-CD31-2943-7202B2C4D3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66449" y="995780"/>
            <a:ext cx="2593854" cy="1606587"/>
          </a:xfrm>
          <a:prstGeom prst="rect">
            <a:avLst/>
          </a:prstGeom>
          <a:ln>
            <a:solidFill>
              <a:schemeClr val="tx1"/>
            </a:solidFill>
          </a:ln>
        </p:spPr>
      </p:pic>
      <p:pic>
        <p:nvPicPr>
          <p:cNvPr id="1026" name="Picture 2" descr="Jimmy Nail">
            <a:extLst>
              <a:ext uri="{FF2B5EF4-FFF2-40B4-BE49-F238E27FC236}">
                <a16:creationId xmlns:a16="http://schemas.microsoft.com/office/drawing/2014/main" id="{C5323ABB-402E-C585-BDB6-D2006833860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466449" y="2682732"/>
            <a:ext cx="2593854" cy="1601423"/>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7" name="Picture 6" descr="A group of women in graduation gowns and caps sitting in chairs&#10;&#10;Description automatically generated">
            <a:extLst>
              <a:ext uri="{FF2B5EF4-FFF2-40B4-BE49-F238E27FC236}">
                <a16:creationId xmlns:a16="http://schemas.microsoft.com/office/drawing/2014/main" id="{CA265932-316C-9AC3-2CE5-B525A48CB4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66449" y="4329478"/>
            <a:ext cx="2593854" cy="1712756"/>
          </a:xfrm>
          <a:prstGeom prst="rect">
            <a:avLst/>
          </a:prstGeom>
          <a:ln>
            <a:solidFill>
              <a:schemeClr val="tx1"/>
            </a:solidFill>
          </a:ln>
        </p:spPr>
      </p:pic>
    </p:spTree>
    <p:extLst>
      <p:ext uri="{BB962C8B-B14F-4D97-AF65-F5344CB8AC3E}">
        <p14:creationId xmlns:p14="http://schemas.microsoft.com/office/powerpoint/2010/main" val="3129929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FAB34-E721-A9E8-9159-14A18773022D}"/>
              </a:ext>
            </a:extLst>
          </p:cNvPr>
          <p:cNvSpPr>
            <a:spLocks noGrp="1"/>
          </p:cNvSpPr>
          <p:nvPr>
            <p:ph type="ctrTitle"/>
          </p:nvPr>
        </p:nvSpPr>
        <p:spPr/>
        <p:txBody>
          <a:bodyPr>
            <a:normAutofit fontScale="90000"/>
          </a:bodyPr>
          <a:lstStyle/>
          <a:p>
            <a:r>
              <a:rPr lang="en-GB" dirty="0"/>
              <a:t>UK Higher Education: regional, national and global context</a:t>
            </a:r>
          </a:p>
        </p:txBody>
      </p:sp>
    </p:spTree>
    <p:extLst>
      <p:ext uri="{BB962C8B-B14F-4D97-AF65-F5344CB8AC3E}">
        <p14:creationId xmlns:p14="http://schemas.microsoft.com/office/powerpoint/2010/main" val="1363623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C5915-AAE3-695E-0EEF-291851EC8EAF}"/>
              </a:ext>
            </a:extLst>
          </p:cNvPr>
          <p:cNvSpPr>
            <a:spLocks noGrp="1"/>
          </p:cNvSpPr>
          <p:nvPr>
            <p:ph type="title"/>
          </p:nvPr>
        </p:nvSpPr>
        <p:spPr>
          <a:xfrm>
            <a:off x="560389" y="608586"/>
            <a:ext cx="10515600" cy="883658"/>
          </a:xfrm>
        </p:spPr>
        <p:txBody>
          <a:bodyPr>
            <a:normAutofit/>
          </a:bodyPr>
          <a:lstStyle/>
          <a:p>
            <a:r>
              <a:rPr lang="en-GB" sz="2400" dirty="0"/>
              <a:t>Regional context</a:t>
            </a:r>
          </a:p>
        </p:txBody>
      </p:sp>
      <p:sp>
        <p:nvSpPr>
          <p:cNvPr id="3" name="Content Placeholder 2">
            <a:extLst>
              <a:ext uri="{FF2B5EF4-FFF2-40B4-BE49-F238E27FC236}">
                <a16:creationId xmlns:a16="http://schemas.microsoft.com/office/drawing/2014/main" id="{535F8D46-6E7A-E95F-A8AF-56AB01328497}"/>
              </a:ext>
            </a:extLst>
          </p:cNvPr>
          <p:cNvSpPr>
            <a:spLocks noGrp="1"/>
          </p:cNvSpPr>
          <p:nvPr>
            <p:ph sz="quarter" idx="10"/>
          </p:nvPr>
        </p:nvSpPr>
        <p:spPr>
          <a:xfrm>
            <a:off x="611341" y="1430703"/>
            <a:ext cx="7864629" cy="3760284"/>
          </a:xfrm>
        </p:spPr>
        <p:txBody>
          <a:bodyPr>
            <a:normAutofit/>
          </a:bodyPr>
          <a:lstStyle/>
          <a:p>
            <a:pPr marL="285750" indent="-285750">
              <a:buFont typeface="Arial" panose="020B0604020202020204" pitchFamily="34" charset="0"/>
              <a:buChar char="•"/>
            </a:pPr>
            <a:r>
              <a:rPr lang="en-GB" sz="2000" dirty="0">
                <a:solidFill>
                  <a:srgbClr val="333333"/>
                </a:solidFill>
              </a:rPr>
              <a:t>L</a:t>
            </a:r>
            <a:r>
              <a:rPr lang="en-GB" sz="2000" b="0" i="0" dirty="0">
                <a:solidFill>
                  <a:srgbClr val="333333"/>
                </a:solidFill>
                <a:effectLst/>
              </a:rPr>
              <a:t>andmark agreement of a Devolution Deal and the formation of a new Mayoral Combined Authority (NECA) for the region, which came into effect on 4 May with an elected Mayor.</a:t>
            </a:r>
            <a:endParaRPr lang="en-GB" sz="2000" dirty="0">
              <a:solidFill>
                <a:srgbClr val="333333"/>
              </a:solidFill>
            </a:endParaRPr>
          </a:p>
          <a:p>
            <a:pPr marL="285750" indent="-285750">
              <a:buFont typeface="Arial" panose="020B0604020202020204" pitchFamily="34" charset="0"/>
              <a:buChar char="•"/>
            </a:pPr>
            <a:r>
              <a:rPr lang="en-GB" sz="2000" dirty="0">
                <a:effectLst/>
                <a:ea typeface="Times New Roman" panose="02020603050405020304" pitchFamily="18" charset="0"/>
              </a:rPr>
              <a:t>Trailblazer deal for North East Mayoral Combined Authority (NECA) announced in the Spring budget including £10m towards a Health Innovation Zone which will support the delivery of our Health Innovation Neighbourhood. </a:t>
            </a:r>
            <a:endParaRPr lang="en-GB" sz="2000" dirty="0">
              <a:solidFill>
                <a:srgbClr val="333333"/>
              </a:solidFill>
              <a:ea typeface="Times New Roman" panose="02020603050405020304" pitchFamily="18" charset="0"/>
            </a:endParaRPr>
          </a:p>
          <a:p>
            <a:pPr marL="285750" indent="-285750">
              <a:buFont typeface="Arial" panose="020B0604020202020204" pitchFamily="34" charset="0"/>
              <a:buChar char="•"/>
            </a:pPr>
            <a:r>
              <a:rPr lang="en-GB" sz="2000" dirty="0">
                <a:effectLst/>
                <a:ea typeface="Times New Roman" panose="02020603050405020304" pitchFamily="18" charset="0"/>
              </a:rPr>
              <a:t>Agreement for five NE universities to formalise collaboration to benefit the region, including widening participation, policy, business support, and joint communications. </a:t>
            </a:r>
            <a:endParaRPr lang="en-GB" dirty="0"/>
          </a:p>
        </p:txBody>
      </p:sp>
      <p:sp>
        <p:nvSpPr>
          <p:cNvPr id="5" name="Text Placeholder 4">
            <a:extLst>
              <a:ext uri="{FF2B5EF4-FFF2-40B4-BE49-F238E27FC236}">
                <a16:creationId xmlns:a16="http://schemas.microsoft.com/office/drawing/2014/main" id="{8B0943EE-A99A-B5A8-0C67-79CDD0E8EE6C}"/>
              </a:ext>
            </a:extLst>
          </p:cNvPr>
          <p:cNvSpPr>
            <a:spLocks noGrp="1"/>
          </p:cNvSpPr>
          <p:nvPr>
            <p:ph type="body" sz="quarter" idx="17"/>
          </p:nvPr>
        </p:nvSpPr>
        <p:spPr/>
        <p:txBody>
          <a:bodyPr/>
          <a:lstStyle/>
          <a:p>
            <a:r>
              <a:rPr lang="en-GB" dirty="0"/>
              <a:t>Academic Board</a:t>
            </a:r>
          </a:p>
        </p:txBody>
      </p:sp>
      <p:pic>
        <p:nvPicPr>
          <p:cNvPr id="7" name="Picture 6">
            <a:extLst>
              <a:ext uri="{FF2B5EF4-FFF2-40B4-BE49-F238E27FC236}">
                <a16:creationId xmlns:a16="http://schemas.microsoft.com/office/drawing/2014/main" id="{953DE29C-2B51-FFA9-EE62-F3F6628E00B4}"/>
              </a:ext>
            </a:extLst>
          </p:cNvPr>
          <p:cNvPicPr>
            <a:picLocks noChangeAspect="1"/>
          </p:cNvPicPr>
          <p:nvPr/>
        </p:nvPicPr>
        <p:blipFill>
          <a:blip r:embed="rId3"/>
          <a:stretch>
            <a:fillRect/>
          </a:stretch>
        </p:blipFill>
        <p:spPr>
          <a:xfrm>
            <a:off x="8743014" y="3742753"/>
            <a:ext cx="1721554" cy="524447"/>
          </a:xfrm>
          <a:prstGeom prst="rect">
            <a:avLst/>
          </a:prstGeom>
        </p:spPr>
      </p:pic>
      <p:pic>
        <p:nvPicPr>
          <p:cNvPr id="9" name="Picture 8">
            <a:extLst>
              <a:ext uri="{FF2B5EF4-FFF2-40B4-BE49-F238E27FC236}">
                <a16:creationId xmlns:a16="http://schemas.microsoft.com/office/drawing/2014/main" id="{F80F0279-A94E-212B-A92E-D418EE4E2F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64568" y="3768797"/>
            <a:ext cx="1508557" cy="550491"/>
          </a:xfrm>
          <a:prstGeom prst="rect">
            <a:avLst/>
          </a:prstGeom>
        </p:spPr>
      </p:pic>
      <p:pic>
        <p:nvPicPr>
          <p:cNvPr id="10" name="Picture 2" descr="North East Mayoral Combined Authority ...">
            <a:extLst>
              <a:ext uri="{FF2B5EF4-FFF2-40B4-BE49-F238E27FC236}">
                <a16:creationId xmlns:a16="http://schemas.microsoft.com/office/drawing/2014/main" id="{D906C47A-0D43-CF69-6FE7-8657A91C61BD}"/>
              </a:ext>
            </a:extLst>
          </p:cNvPr>
          <p:cNvPicPr>
            <a:picLocks noGrp="1" noChangeAspect="1" noChangeArrowheads="1"/>
          </p:cNvPicPr>
          <p:nvPr>
            <p:ph sz="quarter" idx="11"/>
          </p:nvPr>
        </p:nvPicPr>
        <p:blipFill>
          <a:blip r:embed="rId5" cstate="email">
            <a:extLst>
              <a:ext uri="{28A0092B-C50C-407E-A947-70E740481C1C}">
                <a14:useLocalDpi xmlns:a14="http://schemas.microsoft.com/office/drawing/2010/main"/>
              </a:ext>
            </a:extLst>
          </a:blip>
          <a:srcRect/>
          <a:stretch>
            <a:fillRect/>
          </a:stretch>
        </p:blipFill>
        <p:spPr bwMode="auto">
          <a:xfrm>
            <a:off x="10148009" y="1461176"/>
            <a:ext cx="1825116" cy="184967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96153DA-BC66-3961-AD51-429C970112C4}"/>
              </a:ext>
            </a:extLst>
          </p:cNvPr>
          <p:cNvPicPr>
            <a:picLocks noChangeAspect="1"/>
          </p:cNvPicPr>
          <p:nvPr/>
        </p:nvPicPr>
        <p:blipFill>
          <a:blip r:embed="rId6"/>
          <a:stretch>
            <a:fillRect/>
          </a:stretch>
        </p:blipFill>
        <p:spPr>
          <a:xfrm>
            <a:off x="8831295" y="1461175"/>
            <a:ext cx="1316714" cy="1849670"/>
          </a:xfrm>
          <a:prstGeom prst="rect">
            <a:avLst/>
          </a:prstGeom>
          <a:solidFill>
            <a:schemeClr val="accent1">
              <a:lumMod val="50000"/>
            </a:schemeClr>
          </a:solidFill>
          <a:ln>
            <a:solidFill>
              <a:schemeClr val="tx2"/>
            </a:solidFill>
          </a:ln>
        </p:spPr>
      </p:pic>
      <p:pic>
        <p:nvPicPr>
          <p:cNvPr id="14" name="Picture 13">
            <a:extLst>
              <a:ext uri="{FF2B5EF4-FFF2-40B4-BE49-F238E27FC236}">
                <a16:creationId xmlns:a16="http://schemas.microsoft.com/office/drawing/2014/main" id="{A788B896-4D50-1C18-9F21-A9F97B45F5C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786552" y="4486847"/>
            <a:ext cx="1467792" cy="639900"/>
          </a:xfrm>
          <a:prstGeom prst="rect">
            <a:avLst/>
          </a:prstGeom>
        </p:spPr>
      </p:pic>
      <p:pic>
        <p:nvPicPr>
          <p:cNvPr id="20" name="Picture 19">
            <a:extLst>
              <a:ext uri="{FF2B5EF4-FFF2-40B4-BE49-F238E27FC236}">
                <a16:creationId xmlns:a16="http://schemas.microsoft.com/office/drawing/2014/main" id="{6E48A14B-DA0F-85D2-0542-F0D6E1BBA66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297883" y="4140695"/>
            <a:ext cx="1837118" cy="1256129"/>
          </a:xfrm>
          <a:prstGeom prst="rect">
            <a:avLst/>
          </a:prstGeom>
        </p:spPr>
      </p:pic>
      <p:pic>
        <p:nvPicPr>
          <p:cNvPr id="22" name="Picture 21">
            <a:extLst>
              <a:ext uri="{FF2B5EF4-FFF2-40B4-BE49-F238E27FC236}">
                <a16:creationId xmlns:a16="http://schemas.microsoft.com/office/drawing/2014/main" id="{4941F115-71E8-FFB6-BA1A-625E9C4ED78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842236" y="5247995"/>
            <a:ext cx="1529516" cy="639900"/>
          </a:xfrm>
          <a:prstGeom prst="rect">
            <a:avLst/>
          </a:prstGeom>
        </p:spPr>
      </p:pic>
    </p:spTree>
    <p:extLst>
      <p:ext uri="{BB962C8B-B14F-4D97-AF65-F5344CB8AC3E}">
        <p14:creationId xmlns:p14="http://schemas.microsoft.com/office/powerpoint/2010/main" val="4061038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5AA37C7F-DF49-9998-F341-928E940661B0}"/>
              </a:ext>
            </a:extLst>
          </p:cNvPr>
          <p:cNvCxnSpPr>
            <a:cxnSpLocks/>
          </p:cNvCxnSpPr>
          <p:nvPr/>
        </p:nvCxnSpPr>
        <p:spPr>
          <a:xfrm>
            <a:off x="3733163" y="2623027"/>
            <a:ext cx="0" cy="228773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24D8510-4E38-0579-9803-483663445572}"/>
              </a:ext>
            </a:extLst>
          </p:cNvPr>
          <p:cNvCxnSpPr>
            <a:cxnSpLocks/>
            <a:stCxn id="3" idx="2"/>
            <a:endCxn id="9" idx="0"/>
          </p:cNvCxnSpPr>
          <p:nvPr/>
        </p:nvCxnSpPr>
        <p:spPr>
          <a:xfrm>
            <a:off x="1551184" y="2637745"/>
            <a:ext cx="0" cy="228773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F047C78-9F0C-25F3-DDF7-871862FE7A3F}"/>
              </a:ext>
            </a:extLst>
          </p:cNvPr>
          <p:cNvCxnSpPr>
            <a:cxnSpLocks/>
            <a:stCxn id="4" idx="2"/>
            <a:endCxn id="34" idx="0"/>
          </p:cNvCxnSpPr>
          <p:nvPr/>
        </p:nvCxnSpPr>
        <p:spPr>
          <a:xfrm>
            <a:off x="5902558" y="2637745"/>
            <a:ext cx="0" cy="227896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DC2B1FF-F7A5-66FF-BD72-DFDF11EA0910}"/>
              </a:ext>
            </a:extLst>
          </p:cNvPr>
          <p:cNvCxnSpPr>
            <a:cxnSpLocks/>
            <a:endCxn id="36" idx="0"/>
          </p:cNvCxnSpPr>
          <p:nvPr/>
        </p:nvCxnSpPr>
        <p:spPr>
          <a:xfrm flipH="1">
            <a:off x="8169571" y="2623027"/>
            <a:ext cx="61" cy="230245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292818-FF22-D159-F304-B31552CFC334}"/>
              </a:ext>
            </a:extLst>
          </p:cNvPr>
          <p:cNvCxnSpPr>
            <a:cxnSpLocks/>
            <a:stCxn id="37" idx="2"/>
            <a:endCxn id="38" idx="0"/>
          </p:cNvCxnSpPr>
          <p:nvPr/>
        </p:nvCxnSpPr>
        <p:spPr>
          <a:xfrm>
            <a:off x="10313798" y="2652452"/>
            <a:ext cx="52528" cy="226425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1D8A251-87F1-606C-8F3C-DE8AB26065A5}"/>
              </a:ext>
            </a:extLst>
          </p:cNvPr>
          <p:cNvSpPr>
            <a:spLocks noGrp="1"/>
          </p:cNvSpPr>
          <p:nvPr>
            <p:ph type="title"/>
          </p:nvPr>
        </p:nvSpPr>
        <p:spPr>
          <a:xfrm>
            <a:off x="346841" y="346075"/>
            <a:ext cx="10439400" cy="864585"/>
          </a:xfrm>
        </p:spPr>
        <p:txBody>
          <a:bodyPr/>
          <a:lstStyle/>
          <a:p>
            <a:r>
              <a:rPr lang="en-GB" dirty="0"/>
              <a:t>Green, inclusive and ambitious</a:t>
            </a:r>
          </a:p>
        </p:txBody>
      </p:sp>
      <p:sp>
        <p:nvSpPr>
          <p:cNvPr id="3" name="TextBox 2">
            <a:extLst>
              <a:ext uri="{FF2B5EF4-FFF2-40B4-BE49-F238E27FC236}">
                <a16:creationId xmlns:a16="http://schemas.microsoft.com/office/drawing/2014/main" id="{4C9DEB0B-904D-722F-DB8D-F601DF23B55A}"/>
              </a:ext>
            </a:extLst>
          </p:cNvPr>
          <p:cNvSpPr txBox="1"/>
          <p:nvPr/>
        </p:nvSpPr>
        <p:spPr>
          <a:xfrm>
            <a:off x="629174" y="1505991"/>
            <a:ext cx="1844020" cy="1131754"/>
          </a:xfrm>
          <a:prstGeom prst="rect">
            <a:avLst/>
          </a:prstGeom>
          <a:solidFill>
            <a:srgbClr val="BC0D11"/>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Transport</a:t>
            </a:r>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2D7AAE51-8473-0E06-FBC8-3B11A4FF46DD}"/>
              </a:ext>
            </a:extLst>
          </p:cNvPr>
          <p:cNvSpPr txBox="1"/>
          <p:nvPr/>
        </p:nvSpPr>
        <p:spPr>
          <a:xfrm>
            <a:off x="4993132" y="1514763"/>
            <a:ext cx="1818852" cy="1122982"/>
          </a:xfrm>
          <a:prstGeom prst="rect">
            <a:avLst/>
          </a:prstGeom>
          <a:solidFill>
            <a:srgbClr val="465568"/>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Skills, education and inclusion</a:t>
            </a:r>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1E484986-9AD0-CAA5-85AB-B1E7841F5335}"/>
              </a:ext>
            </a:extLst>
          </p:cNvPr>
          <p:cNvSpPr txBox="1"/>
          <p:nvPr/>
        </p:nvSpPr>
        <p:spPr>
          <a:xfrm>
            <a:off x="629174" y="4925480"/>
            <a:ext cx="1844020" cy="1122982"/>
          </a:xfrm>
          <a:prstGeom prst="rect">
            <a:avLst/>
          </a:prstGeom>
          <a:solidFill>
            <a:srgbClr val="707C63"/>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Rural economy and sustainability</a:t>
            </a:r>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9D7E1845-6FB9-5543-DD05-1E1495397952}"/>
              </a:ext>
            </a:extLst>
          </p:cNvPr>
          <p:cNvSpPr txBox="1"/>
          <p:nvPr/>
        </p:nvSpPr>
        <p:spPr>
          <a:xfrm>
            <a:off x="2811153" y="4925480"/>
            <a:ext cx="1844020" cy="1122982"/>
          </a:xfrm>
          <a:prstGeom prst="rect">
            <a:avLst/>
          </a:prstGeom>
          <a:solidFill>
            <a:srgbClr val="BC0D11"/>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Culture, tourism and place</a:t>
            </a:r>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1FEF9B5-4B96-33DD-07E7-91A383CF4D7D}"/>
              </a:ext>
            </a:extLst>
          </p:cNvPr>
          <p:cNvSpPr txBox="1"/>
          <p:nvPr/>
        </p:nvSpPr>
        <p:spPr>
          <a:xfrm>
            <a:off x="629175" y="3281528"/>
            <a:ext cx="10594050" cy="858212"/>
          </a:xfrm>
          <a:prstGeom prst="rect">
            <a:avLst/>
          </a:prstGeom>
          <a:solidFill>
            <a:srgbClr val="707C63"/>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North East Devolution Deal</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TextBox 29">
            <a:extLst>
              <a:ext uri="{FF2B5EF4-FFF2-40B4-BE49-F238E27FC236}">
                <a16:creationId xmlns:a16="http://schemas.microsoft.com/office/drawing/2014/main" id="{5F23C1AF-FEE8-28BE-3ED1-C6924D88B55D}"/>
              </a:ext>
            </a:extLst>
          </p:cNvPr>
          <p:cNvSpPr txBox="1"/>
          <p:nvPr/>
        </p:nvSpPr>
        <p:spPr>
          <a:xfrm>
            <a:off x="2811153" y="1500045"/>
            <a:ext cx="1844020" cy="1122982"/>
          </a:xfrm>
          <a:prstGeom prst="rect">
            <a:avLst/>
          </a:prstGeom>
          <a:solidFill>
            <a:srgbClr val="707C63"/>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Economy and investment fund</a:t>
            </a:r>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TextBox 33">
            <a:extLst>
              <a:ext uri="{FF2B5EF4-FFF2-40B4-BE49-F238E27FC236}">
                <a16:creationId xmlns:a16="http://schemas.microsoft.com/office/drawing/2014/main" id="{A475A57E-E09B-E934-C859-39939120E014}"/>
              </a:ext>
            </a:extLst>
          </p:cNvPr>
          <p:cNvSpPr txBox="1"/>
          <p:nvPr/>
        </p:nvSpPr>
        <p:spPr>
          <a:xfrm>
            <a:off x="4993132" y="4916708"/>
            <a:ext cx="1818852" cy="1122982"/>
          </a:xfrm>
          <a:prstGeom prst="rect">
            <a:avLst/>
          </a:prstGeom>
          <a:solidFill>
            <a:srgbClr val="465568"/>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Business growth and inward investment</a:t>
            </a:r>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030EEC00-E0C4-3D69-71F2-FD33F0B7116F}"/>
              </a:ext>
            </a:extLst>
          </p:cNvPr>
          <p:cNvSpPr txBox="1"/>
          <p:nvPr/>
        </p:nvSpPr>
        <p:spPr>
          <a:xfrm>
            <a:off x="7247561" y="1505991"/>
            <a:ext cx="1844020" cy="1131754"/>
          </a:xfrm>
          <a:prstGeom prst="rect">
            <a:avLst/>
          </a:prstGeom>
          <a:solidFill>
            <a:srgbClr val="BC0D11"/>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Housing, land and digital</a:t>
            </a:r>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6" name="TextBox 35">
            <a:extLst>
              <a:ext uri="{FF2B5EF4-FFF2-40B4-BE49-F238E27FC236}">
                <a16:creationId xmlns:a16="http://schemas.microsoft.com/office/drawing/2014/main" id="{B9C8C1BE-5F9A-3419-FC9A-42189163904E}"/>
              </a:ext>
            </a:extLst>
          </p:cNvPr>
          <p:cNvSpPr txBox="1"/>
          <p:nvPr/>
        </p:nvSpPr>
        <p:spPr>
          <a:xfrm>
            <a:off x="7247561" y="4925480"/>
            <a:ext cx="1844020" cy="1122982"/>
          </a:xfrm>
          <a:prstGeom prst="rect">
            <a:avLst/>
          </a:prstGeom>
          <a:solidFill>
            <a:srgbClr val="707C63"/>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Health and public service reform</a:t>
            </a:r>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7" name="TextBox 36">
            <a:extLst>
              <a:ext uri="{FF2B5EF4-FFF2-40B4-BE49-F238E27FC236}">
                <a16:creationId xmlns:a16="http://schemas.microsoft.com/office/drawing/2014/main" id="{194FFD18-9B2E-27AF-6F92-91D47F1C791F}"/>
              </a:ext>
            </a:extLst>
          </p:cNvPr>
          <p:cNvSpPr txBox="1"/>
          <p:nvPr/>
        </p:nvSpPr>
        <p:spPr>
          <a:xfrm>
            <a:off x="9404372" y="1529470"/>
            <a:ext cx="1818852" cy="1122982"/>
          </a:xfrm>
          <a:prstGeom prst="rect">
            <a:avLst/>
          </a:prstGeom>
          <a:solidFill>
            <a:srgbClr val="465568"/>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Clean energy and net zero</a:t>
            </a:r>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8" name="TextBox 37">
            <a:extLst>
              <a:ext uri="{FF2B5EF4-FFF2-40B4-BE49-F238E27FC236}">
                <a16:creationId xmlns:a16="http://schemas.microsoft.com/office/drawing/2014/main" id="{776129F2-8E9F-4EB1-DD6D-35756BA6444A}"/>
              </a:ext>
            </a:extLst>
          </p:cNvPr>
          <p:cNvSpPr txBox="1"/>
          <p:nvPr/>
        </p:nvSpPr>
        <p:spPr>
          <a:xfrm>
            <a:off x="9444316" y="4916708"/>
            <a:ext cx="1844020" cy="1131754"/>
          </a:xfrm>
          <a:prstGeom prst="rect">
            <a:avLst/>
          </a:prstGeom>
          <a:solidFill>
            <a:srgbClr val="BC0D11"/>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Trailblazer and future funding</a:t>
            </a:r>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00074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A25-47A9-A9B4-E3BE-730D603F8242}"/>
              </a:ext>
            </a:extLst>
          </p:cNvPr>
          <p:cNvSpPr>
            <a:spLocks noGrp="1"/>
          </p:cNvSpPr>
          <p:nvPr>
            <p:ph type="title"/>
          </p:nvPr>
        </p:nvSpPr>
        <p:spPr/>
        <p:txBody>
          <a:bodyPr>
            <a:normAutofit/>
          </a:bodyPr>
          <a:lstStyle/>
          <a:p>
            <a:r>
              <a:rPr lang="en-GB" sz="2400" dirty="0"/>
              <a:t>National and global context </a:t>
            </a:r>
          </a:p>
        </p:txBody>
      </p:sp>
      <p:sp>
        <p:nvSpPr>
          <p:cNvPr id="3" name="Content Placeholder 2">
            <a:extLst>
              <a:ext uri="{FF2B5EF4-FFF2-40B4-BE49-F238E27FC236}">
                <a16:creationId xmlns:a16="http://schemas.microsoft.com/office/drawing/2014/main" id="{39FFFCB3-4E49-A879-FB71-7FC28C7A3193}"/>
              </a:ext>
            </a:extLst>
          </p:cNvPr>
          <p:cNvSpPr>
            <a:spLocks noGrp="1"/>
          </p:cNvSpPr>
          <p:nvPr>
            <p:ph sz="quarter" idx="10"/>
          </p:nvPr>
        </p:nvSpPr>
        <p:spPr/>
        <p:txBody>
          <a:bodyPr>
            <a:normAutofit fontScale="92500" lnSpcReduction="20000"/>
          </a:bodyPr>
          <a:lstStyle/>
          <a:p>
            <a:pPr marL="285750" indent="-285750">
              <a:buFont typeface="Arial" panose="020B0604020202020204" pitchFamily="34" charset="0"/>
              <a:buChar char="•"/>
            </a:pPr>
            <a:r>
              <a:rPr lang="en-GB" sz="2400" dirty="0">
                <a:ea typeface="Calibri" panose="020F0502020204030204" pitchFamily="34" charset="0"/>
              </a:rPr>
              <a:t>Globally, recognising the current devastating </a:t>
            </a:r>
            <a:r>
              <a:rPr lang="en-GB" sz="2400" dirty="0">
                <a:effectLst/>
                <a:ea typeface="Calibri" panose="020F0502020204030204" pitchFamily="34" charset="0"/>
              </a:rPr>
              <a:t>conflicts and ongoing unrest </a:t>
            </a:r>
            <a:r>
              <a:rPr lang="en-GB" sz="2400" dirty="0">
                <a:ea typeface="Calibri" panose="020F0502020204030204" pitchFamily="34" charset="0"/>
              </a:rPr>
              <a:t>which is </a:t>
            </a:r>
            <a:r>
              <a:rPr lang="en-GB" sz="2400" dirty="0">
                <a:effectLst/>
                <a:ea typeface="Calibri" panose="020F0502020204030204" pitchFamily="34" charset="0"/>
              </a:rPr>
              <a:t>causing deep distress for many in our community. </a:t>
            </a:r>
          </a:p>
          <a:p>
            <a:pPr marL="285750" indent="-285750">
              <a:buFont typeface="Arial" panose="020B0604020202020204" pitchFamily="34" charset="0"/>
              <a:buChar char="•"/>
            </a:pPr>
            <a:r>
              <a:rPr lang="en-GB" sz="2400" dirty="0"/>
              <a:t>Challenges of HE finances continues with no solution likely in the medium term.  </a:t>
            </a:r>
          </a:p>
          <a:p>
            <a:pPr marL="285750" indent="-285750">
              <a:buFont typeface="Arial" panose="020B0604020202020204" pitchFamily="34" charset="0"/>
              <a:buChar char="•"/>
            </a:pPr>
            <a:r>
              <a:rPr lang="en-GB" sz="2400" dirty="0"/>
              <a:t>Government rhetoric around international students – with negative impact for HE </a:t>
            </a:r>
          </a:p>
          <a:p>
            <a:pPr marL="971558" lvl="1" indent="-285750"/>
            <a:r>
              <a:rPr lang="en-GB" sz="1900" dirty="0"/>
              <a:t>potential changes to the visa route </a:t>
            </a:r>
          </a:p>
          <a:p>
            <a:pPr marL="971558" lvl="1" indent="-285750"/>
            <a:r>
              <a:rPr lang="en-GB" sz="1900" dirty="0"/>
              <a:t>outcome of the MAC Review</a:t>
            </a:r>
            <a:endParaRPr lang="en-GB" sz="1900" b="0" dirty="0"/>
          </a:p>
          <a:p>
            <a:pPr marL="285750" indent="-285750">
              <a:buFont typeface="Arial" panose="020B0604020202020204" pitchFamily="34" charset="0"/>
              <a:buChar char="•"/>
            </a:pPr>
            <a:r>
              <a:rPr lang="en-GB" sz="2400" dirty="0"/>
              <a:t>Political uncertainty </a:t>
            </a:r>
          </a:p>
          <a:p>
            <a:pPr marL="971558" lvl="1" indent="-285750"/>
            <a:r>
              <a:rPr lang="en-GB" sz="1900" dirty="0">
                <a:effectLst/>
                <a:ea typeface="Times New Roman" panose="02020603050405020304" pitchFamily="18" charset="0"/>
              </a:rPr>
              <a:t>New Skills, Apprenticeships and HE Minister: Luke Hall</a:t>
            </a:r>
          </a:p>
          <a:p>
            <a:pPr marL="971558" lvl="1" indent="-285750"/>
            <a:r>
              <a:rPr lang="en-GB" sz="1900" dirty="0"/>
              <a:t>General election expected within the next 12 months</a:t>
            </a:r>
          </a:p>
          <a:p>
            <a:pPr marL="971558" lvl="1" indent="-285750"/>
            <a:r>
              <a:rPr lang="en-GB" sz="1900" dirty="0"/>
              <a:t>US Presidential Election November 2024</a:t>
            </a:r>
          </a:p>
          <a:p>
            <a:pPr marL="285750" indent="-285750">
              <a:buFont typeface="Arial" panose="020B0604020202020204" pitchFamily="34" charset="0"/>
              <a:buChar char="•"/>
            </a:pPr>
            <a:r>
              <a:rPr lang="en-GB" sz="2400" dirty="0">
                <a:effectLst/>
                <a:ea typeface="Calibri" panose="020F0502020204030204" pitchFamily="34" charset="0"/>
              </a:rPr>
              <a:t>Higher Education (Freedom of Speech) Act comes into force </a:t>
            </a:r>
            <a:r>
              <a:rPr lang="en-GB" sz="2400" dirty="0">
                <a:ea typeface="Calibri" panose="020F0502020204030204" pitchFamily="34" charset="0"/>
              </a:rPr>
              <a:t>in new academic year – difficult balancing act.</a:t>
            </a:r>
          </a:p>
          <a:p>
            <a:endParaRPr lang="en-GB" dirty="0"/>
          </a:p>
        </p:txBody>
      </p:sp>
      <p:sp>
        <p:nvSpPr>
          <p:cNvPr id="4" name="Text Placeholder 3">
            <a:extLst>
              <a:ext uri="{FF2B5EF4-FFF2-40B4-BE49-F238E27FC236}">
                <a16:creationId xmlns:a16="http://schemas.microsoft.com/office/drawing/2014/main" id="{6D69AD62-C742-16F9-8BB0-AACF5BA9B43C}"/>
              </a:ext>
            </a:extLst>
          </p:cNvPr>
          <p:cNvSpPr>
            <a:spLocks noGrp="1"/>
          </p:cNvSpPr>
          <p:nvPr>
            <p:ph type="body" sz="quarter" idx="17"/>
          </p:nvPr>
        </p:nvSpPr>
        <p:spPr/>
        <p:txBody>
          <a:bodyPr/>
          <a:lstStyle/>
          <a:p>
            <a:r>
              <a:rPr lang="en-GB" dirty="0"/>
              <a:t>Academic Board</a:t>
            </a:r>
          </a:p>
        </p:txBody>
      </p:sp>
    </p:spTree>
    <p:extLst>
      <p:ext uri="{BB962C8B-B14F-4D97-AF65-F5344CB8AC3E}">
        <p14:creationId xmlns:p14="http://schemas.microsoft.com/office/powerpoint/2010/main" val="3249540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D78B-3A9A-039C-4C82-1F19E30139FA}"/>
              </a:ext>
            </a:extLst>
          </p:cNvPr>
          <p:cNvSpPr>
            <a:spLocks noGrp="1"/>
          </p:cNvSpPr>
          <p:nvPr>
            <p:ph type="ctrTitle"/>
          </p:nvPr>
        </p:nvSpPr>
        <p:spPr/>
        <p:txBody>
          <a:bodyPr/>
          <a:lstStyle/>
          <a:p>
            <a:r>
              <a:rPr lang="en-GB" dirty="0"/>
              <a:t>Our University</a:t>
            </a:r>
          </a:p>
        </p:txBody>
      </p:sp>
    </p:spTree>
    <p:extLst>
      <p:ext uri="{BB962C8B-B14F-4D97-AF65-F5344CB8AC3E}">
        <p14:creationId xmlns:p14="http://schemas.microsoft.com/office/powerpoint/2010/main" val="3883077812"/>
      </p:ext>
    </p:extLst>
  </p:cSld>
  <p:clrMapOvr>
    <a:masterClrMapping/>
  </p:clrMapOvr>
</p:sld>
</file>

<file path=ppt/theme/theme1.xml><?xml version="1.0" encoding="utf-8"?>
<a:theme xmlns:a="http://schemas.openxmlformats.org/drawingml/2006/main" name="NCL Logo Theme">
  <a:themeElements>
    <a:clrScheme name="NCL Brand Refresh 2023">
      <a:dk1>
        <a:srgbClr val="051435"/>
      </a:dk1>
      <a:lt1>
        <a:sysClr val="window" lastClr="FFFFFF"/>
      </a:lt1>
      <a:dk2>
        <a:srgbClr val="003A65"/>
      </a:dk2>
      <a:lt2>
        <a:srgbClr val="8ED8F8"/>
      </a:lt2>
      <a:accent1>
        <a:srgbClr val="0073BC"/>
      </a:accent1>
      <a:accent2>
        <a:srgbClr val="29B7EA"/>
      </a:accent2>
      <a:accent3>
        <a:srgbClr val="C60C30"/>
      </a:accent3>
      <a:accent4>
        <a:srgbClr val="00A39B"/>
      </a:accent4>
      <a:accent5>
        <a:srgbClr val="5B9BD5"/>
      </a:accent5>
      <a:accent6>
        <a:srgbClr val="FDC82F"/>
      </a:accent6>
      <a:hlink>
        <a:srgbClr val="0073BC"/>
      </a:hlink>
      <a:folHlink>
        <a:srgbClr val="0073BC"/>
      </a:folHlink>
    </a:clrScheme>
    <a:fontScheme name="Derailed">
      <a:majorFont>
        <a:latin typeface="Derailed ExtraBold"/>
        <a:ea typeface=""/>
        <a:cs typeface=""/>
      </a:majorFont>
      <a:minorFont>
        <a:latin typeface="Derail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lobal Logo Theme">
  <a:themeElements>
    <a:clrScheme name="NCL Brand Refresh 2023">
      <a:dk1>
        <a:srgbClr val="051435"/>
      </a:dk1>
      <a:lt1>
        <a:sysClr val="window" lastClr="FFFFFF"/>
      </a:lt1>
      <a:dk2>
        <a:srgbClr val="003A65"/>
      </a:dk2>
      <a:lt2>
        <a:srgbClr val="8ED8F8"/>
      </a:lt2>
      <a:accent1>
        <a:srgbClr val="0073BC"/>
      </a:accent1>
      <a:accent2>
        <a:srgbClr val="29B7EA"/>
      </a:accent2>
      <a:accent3>
        <a:srgbClr val="C60C30"/>
      </a:accent3>
      <a:accent4>
        <a:srgbClr val="00A39B"/>
      </a:accent4>
      <a:accent5>
        <a:srgbClr val="5B9BD5"/>
      </a:accent5>
      <a:accent6>
        <a:srgbClr val="FDC82F"/>
      </a:accent6>
      <a:hlink>
        <a:srgbClr val="0073BC"/>
      </a:hlink>
      <a:folHlink>
        <a:srgbClr val="0073BC"/>
      </a:folHlink>
    </a:clrScheme>
    <a:fontScheme name="Derailed">
      <a:majorFont>
        <a:latin typeface="Derailed ExtraBold"/>
        <a:ea typeface=""/>
        <a:cs typeface=""/>
      </a:majorFont>
      <a:minorFont>
        <a:latin typeface="Derail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NCL Logo Theme">
  <a:themeElements>
    <a:clrScheme name="NCL Brand Refresh 2023">
      <a:dk1>
        <a:srgbClr val="051435"/>
      </a:dk1>
      <a:lt1>
        <a:sysClr val="window" lastClr="FFFFFF"/>
      </a:lt1>
      <a:dk2>
        <a:srgbClr val="003A65"/>
      </a:dk2>
      <a:lt2>
        <a:srgbClr val="8ED8F8"/>
      </a:lt2>
      <a:accent1>
        <a:srgbClr val="0073BC"/>
      </a:accent1>
      <a:accent2>
        <a:srgbClr val="29B7EA"/>
      </a:accent2>
      <a:accent3>
        <a:srgbClr val="C60C30"/>
      </a:accent3>
      <a:accent4>
        <a:srgbClr val="00A39B"/>
      </a:accent4>
      <a:accent5>
        <a:srgbClr val="5B9BD5"/>
      </a:accent5>
      <a:accent6>
        <a:srgbClr val="FDC82F"/>
      </a:accent6>
      <a:hlink>
        <a:srgbClr val="0073BC"/>
      </a:hlink>
      <a:folHlink>
        <a:srgbClr val="0073BC"/>
      </a:folHlink>
    </a:clrScheme>
    <a:fontScheme name="Derailed">
      <a:majorFont>
        <a:latin typeface="Derailed ExtraBold"/>
        <a:ea typeface=""/>
        <a:cs typeface=""/>
      </a:majorFont>
      <a:minorFont>
        <a:latin typeface="Derail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NCL Logo Theme">
  <a:themeElements>
    <a:clrScheme name="NCL Brand Refresh 2023">
      <a:dk1>
        <a:srgbClr val="051435"/>
      </a:dk1>
      <a:lt1>
        <a:sysClr val="window" lastClr="FFFFFF"/>
      </a:lt1>
      <a:dk2>
        <a:srgbClr val="003A65"/>
      </a:dk2>
      <a:lt2>
        <a:srgbClr val="8ED8F8"/>
      </a:lt2>
      <a:accent1>
        <a:srgbClr val="0073BC"/>
      </a:accent1>
      <a:accent2>
        <a:srgbClr val="29B7EA"/>
      </a:accent2>
      <a:accent3>
        <a:srgbClr val="C60C30"/>
      </a:accent3>
      <a:accent4>
        <a:srgbClr val="00A39B"/>
      </a:accent4>
      <a:accent5>
        <a:srgbClr val="5B9BD5"/>
      </a:accent5>
      <a:accent6>
        <a:srgbClr val="FDC82F"/>
      </a:accent6>
      <a:hlink>
        <a:srgbClr val="0073BC"/>
      </a:hlink>
      <a:folHlink>
        <a:srgbClr val="0073BC"/>
      </a:folHlink>
    </a:clrScheme>
    <a:fontScheme name="Derailed">
      <a:majorFont>
        <a:latin typeface="Derailed ExtraBold"/>
        <a:ea typeface=""/>
        <a:cs typeface=""/>
      </a:majorFont>
      <a:minorFont>
        <a:latin typeface="Derail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BBA5D73-13F7-4307-AE92-2B0A026884AD}">
  <we:reference id="3e0fcce7-415c-4081-926c-b4e449c650e4" version="1.1.0.2" store="EXCatalog" storeType="EXCatalog"/>
  <we:alternateReferences>
    <we:reference id="WA200004709" version="1.1.0.2" store="en-GB"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32560a3-8c6e-4d53-a287-5e015b63124c">
      <Terms xmlns="http://schemas.microsoft.com/office/infopath/2007/PartnerControls"/>
    </lcf76f155ced4ddcb4097134ff3c332f>
    <TaxCatchAll xmlns="200f802e-84d1-4dc0-a71e-c8c9e1bd842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283C020A697E49B01DB1D55F19B971" ma:contentTypeVersion="15" ma:contentTypeDescription="Create a new document." ma:contentTypeScope="" ma:versionID="5bc2942c136a5d253f642b6c4d50ce51">
  <xsd:schema xmlns:xsd="http://www.w3.org/2001/XMLSchema" xmlns:xs="http://www.w3.org/2001/XMLSchema" xmlns:p="http://schemas.microsoft.com/office/2006/metadata/properties" xmlns:ns2="832560a3-8c6e-4d53-a287-5e015b63124c" xmlns:ns3="200f802e-84d1-4dc0-a71e-c8c9e1bd842b" targetNamespace="http://schemas.microsoft.com/office/2006/metadata/properties" ma:root="true" ma:fieldsID="bcb8672177d9abe554cb3eda5ae0e273" ns2:_="" ns3:_="">
    <xsd:import namespace="832560a3-8c6e-4d53-a287-5e015b63124c"/>
    <xsd:import namespace="200f802e-84d1-4dc0-a71e-c8c9e1bd842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ObjectDetectorVersions"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2560a3-8c6e-4d53-a287-5e015b6312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a7a97d3-a1e8-4e72-aadf-490c0711cbeb"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0f802e-84d1-4dc0-a71e-c8c9e1bd842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1e0284c-85e2-4c18-af2c-bfcbec37ecdd}" ma:internalName="TaxCatchAll" ma:showField="CatchAllData" ma:web="200f802e-84d1-4dc0-a71e-c8c9e1bd842b">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0B9B2D-F651-4251-BF80-7119C3424859}">
  <ds:schemaRefs>
    <ds:schemaRef ds:uri="200f802e-84d1-4dc0-a71e-c8c9e1bd842b"/>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832560a3-8c6e-4d53-a287-5e015b63124c"/>
    <ds:schemaRef ds:uri="http://www.w3.org/XML/1998/namespace"/>
    <ds:schemaRef ds:uri="http://purl.org/dc/dcmitype/"/>
  </ds:schemaRefs>
</ds:datastoreItem>
</file>

<file path=customXml/itemProps2.xml><?xml version="1.0" encoding="utf-8"?>
<ds:datastoreItem xmlns:ds="http://schemas.openxmlformats.org/officeDocument/2006/customXml" ds:itemID="{F0833F3F-67E3-4670-BFC2-26CBE1867384}">
  <ds:schemaRefs>
    <ds:schemaRef ds:uri="http://schemas.microsoft.com/sharepoint/v3/contenttype/forms"/>
  </ds:schemaRefs>
</ds:datastoreItem>
</file>

<file path=customXml/itemProps3.xml><?xml version="1.0" encoding="utf-8"?>
<ds:datastoreItem xmlns:ds="http://schemas.openxmlformats.org/officeDocument/2006/customXml" ds:itemID="{1F337356-8E17-4056-942A-2F3BC19AFD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2560a3-8c6e-4d53-a287-5e015b63124c"/>
    <ds:schemaRef ds:uri="200f802e-84d1-4dc0-a71e-c8c9e1bd84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6181</TotalTime>
  <Words>4571</Words>
  <Application>Microsoft Office PowerPoint</Application>
  <PresentationFormat>Widescreen</PresentationFormat>
  <Paragraphs>372</Paragraphs>
  <Slides>29</Slides>
  <Notes>14</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29</vt:i4>
      </vt:variant>
    </vt:vector>
  </HeadingPairs>
  <TitlesOfParts>
    <vt:vector size="44" baseType="lpstr">
      <vt:lpstr>Aptos</vt:lpstr>
      <vt:lpstr>Arial</vt:lpstr>
      <vt:lpstr>Calibri</vt:lpstr>
      <vt:lpstr>Derailed</vt:lpstr>
      <vt:lpstr>Derailed ExtraBold</vt:lpstr>
      <vt:lpstr>Derailed Light</vt:lpstr>
      <vt:lpstr>Helvetica</vt:lpstr>
      <vt:lpstr>Symbol</vt:lpstr>
      <vt:lpstr>System Font</vt:lpstr>
      <vt:lpstr>univers</vt:lpstr>
      <vt:lpstr>Wingdings</vt:lpstr>
      <vt:lpstr>NCL Logo Theme</vt:lpstr>
      <vt:lpstr>Global Logo Theme</vt:lpstr>
      <vt:lpstr>1_NCL Logo Theme</vt:lpstr>
      <vt:lpstr>2_NCL Logo Theme</vt:lpstr>
      <vt:lpstr>Academic Board</vt:lpstr>
      <vt:lpstr>Topics</vt:lpstr>
      <vt:lpstr>Highlights from across our community</vt:lpstr>
      <vt:lpstr>Highlights</vt:lpstr>
      <vt:lpstr>UK Higher Education: regional, national and global context</vt:lpstr>
      <vt:lpstr>Regional context</vt:lpstr>
      <vt:lpstr>Green, inclusive and ambitious</vt:lpstr>
      <vt:lpstr>National and global context </vt:lpstr>
      <vt:lpstr>Our University</vt:lpstr>
      <vt:lpstr>People matters</vt:lpstr>
      <vt:lpstr>PowerPoint Presentation</vt:lpstr>
      <vt:lpstr>PowerPoint Presentation</vt:lpstr>
      <vt:lpstr>Research: Consolidating NU Futures and NUAcT</vt:lpstr>
      <vt:lpstr>Building a positive research culture: Five priority projects </vt:lpstr>
      <vt:lpstr>Education (1): Our Education Vision</vt:lpstr>
      <vt:lpstr>Education (2): Next Phase = Implementation</vt:lpstr>
      <vt:lpstr>Engagement and Place</vt:lpstr>
      <vt:lpstr>Engagement and Place</vt:lpstr>
      <vt:lpstr>Global </vt:lpstr>
      <vt:lpstr>Financial headlines</vt:lpstr>
      <vt:lpstr>Current financial position - Financial results for 2023-24</vt:lpstr>
      <vt:lpstr>Looking ahead</vt:lpstr>
      <vt:lpstr>Looking ahead to the next few months</vt:lpstr>
      <vt:lpstr>Questions </vt:lpstr>
      <vt:lpstr>Thank you </vt:lpstr>
      <vt:lpstr>Research (1): NU Futures and NUAcT -  Refreshed Recruitment Approach</vt:lpstr>
      <vt:lpstr>Research (2): NU Centres for Research Excellence (NUCoREs) Renewal</vt:lpstr>
      <vt:lpstr>PowerPoint Presentation</vt:lpstr>
      <vt:lpstr>Question: Academic freedom is the lifeblood of the university in a democratic society. Recently it has come under unprecedented pressure from a variety of sources including pressure groups (both inside and outside universities), national government policies, university brand management agendas, and external funders (including illiberal governments). This is seen particularly over contentious issues like foreign wars and identity politics.     How are we as a university actively protecting academic freedom in this difficult context?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Yip</dc:creator>
  <cp:keywords>Template Version 1.7</cp:keywords>
  <cp:lastModifiedBy>Heidi Shultz</cp:lastModifiedBy>
  <cp:revision>33</cp:revision>
  <cp:lastPrinted>2024-05-21T14:47:50Z</cp:lastPrinted>
  <dcterms:created xsi:type="dcterms:W3CDTF">2023-12-19T15:26:27Z</dcterms:created>
  <dcterms:modified xsi:type="dcterms:W3CDTF">2024-06-05T13:39:24Z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0x01010085283C020A697E49B01DB1D55F19B971</vt:lpwstr>
  </property>
</Properties>
</file>